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18"/>
  </p:notesMasterIdLst>
  <p:sldIdLst>
    <p:sldId id="256" r:id="rId2"/>
    <p:sldId id="284" r:id="rId3"/>
    <p:sldId id="279" r:id="rId4"/>
    <p:sldId id="259" r:id="rId5"/>
    <p:sldId id="258" r:id="rId6"/>
    <p:sldId id="280" r:id="rId7"/>
    <p:sldId id="281" r:id="rId8"/>
    <p:sldId id="329" r:id="rId9"/>
    <p:sldId id="365" r:id="rId10"/>
    <p:sldId id="360" r:id="rId11"/>
    <p:sldId id="362" r:id="rId12"/>
    <p:sldId id="351" r:id="rId13"/>
    <p:sldId id="330" r:id="rId14"/>
    <p:sldId id="366" r:id="rId15"/>
    <p:sldId id="363" r:id="rId16"/>
    <p:sldId id="364" r:id="rId17"/>
  </p:sldIdLst>
  <p:sldSz cx="6858000" cy="9144000" type="screen4x3"/>
  <p:notesSz cx="6888163" cy="967105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443" autoAdjust="0"/>
    <p:restoredTop sz="94660"/>
  </p:normalViewPr>
  <p:slideViewPr>
    <p:cSldViewPr snapToGrid="0">
      <p:cViewPr varScale="1">
        <p:scale>
          <a:sx n="62" d="100"/>
          <a:sy n="62" d="100"/>
        </p:scale>
        <p:origin x="2366" y="8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84871" cy="485232"/>
          </a:xfrm>
          <a:prstGeom prst="rect">
            <a:avLst/>
          </a:prstGeom>
        </p:spPr>
        <p:txBody>
          <a:bodyPr vert="horz" lIns="94622" tIns="47311" rIns="94622" bIns="47311" rtlCol="0"/>
          <a:lstStyle>
            <a:lvl1pPr algn="l">
              <a:defRPr sz="1200"/>
            </a:lvl1pPr>
          </a:lstStyle>
          <a:p>
            <a:endParaRPr lang="en-GB"/>
          </a:p>
        </p:txBody>
      </p:sp>
      <p:sp>
        <p:nvSpPr>
          <p:cNvPr id="3" name="Date Placeholder 2"/>
          <p:cNvSpPr>
            <a:spLocks noGrp="1"/>
          </p:cNvSpPr>
          <p:nvPr>
            <p:ph type="dt" idx="1"/>
          </p:nvPr>
        </p:nvSpPr>
        <p:spPr>
          <a:xfrm>
            <a:off x="3901698" y="0"/>
            <a:ext cx="2984871" cy="485232"/>
          </a:xfrm>
          <a:prstGeom prst="rect">
            <a:avLst/>
          </a:prstGeom>
        </p:spPr>
        <p:txBody>
          <a:bodyPr vert="horz" lIns="94622" tIns="47311" rIns="94622" bIns="47311" rtlCol="0"/>
          <a:lstStyle>
            <a:lvl1pPr algn="r">
              <a:defRPr sz="1200"/>
            </a:lvl1pPr>
          </a:lstStyle>
          <a:p>
            <a:fld id="{9BADA18B-EAF3-4971-AA03-E8426A625F34}" type="datetimeFigureOut">
              <a:rPr lang="en-GB" smtClean="0"/>
              <a:t>08/04/2026</a:t>
            </a:fld>
            <a:endParaRPr lang="en-GB"/>
          </a:p>
        </p:txBody>
      </p:sp>
      <p:sp>
        <p:nvSpPr>
          <p:cNvPr id="4" name="Slide Image Placeholder 3"/>
          <p:cNvSpPr>
            <a:spLocks noGrp="1" noRot="1" noChangeAspect="1"/>
          </p:cNvSpPr>
          <p:nvPr>
            <p:ph type="sldImg" idx="2"/>
          </p:nvPr>
        </p:nvSpPr>
        <p:spPr>
          <a:xfrm>
            <a:off x="2220913" y="1208088"/>
            <a:ext cx="2446337" cy="3265487"/>
          </a:xfrm>
          <a:prstGeom prst="rect">
            <a:avLst/>
          </a:prstGeom>
          <a:noFill/>
          <a:ln w="12700">
            <a:solidFill>
              <a:prstClr val="black"/>
            </a:solidFill>
          </a:ln>
        </p:spPr>
        <p:txBody>
          <a:bodyPr vert="horz" lIns="94622" tIns="47311" rIns="94622" bIns="47311" rtlCol="0" anchor="ctr"/>
          <a:lstStyle/>
          <a:p>
            <a:endParaRPr lang="en-GB"/>
          </a:p>
        </p:txBody>
      </p:sp>
      <p:sp>
        <p:nvSpPr>
          <p:cNvPr id="5" name="Notes Placeholder 4"/>
          <p:cNvSpPr>
            <a:spLocks noGrp="1"/>
          </p:cNvSpPr>
          <p:nvPr>
            <p:ph type="body" sz="quarter" idx="3"/>
          </p:nvPr>
        </p:nvSpPr>
        <p:spPr>
          <a:xfrm>
            <a:off x="688817" y="4654193"/>
            <a:ext cx="5510530" cy="3807976"/>
          </a:xfrm>
          <a:prstGeom prst="rect">
            <a:avLst/>
          </a:prstGeom>
        </p:spPr>
        <p:txBody>
          <a:bodyPr vert="horz" lIns="94622" tIns="47311" rIns="94622" bIns="47311"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185820"/>
            <a:ext cx="2984871" cy="485231"/>
          </a:xfrm>
          <a:prstGeom prst="rect">
            <a:avLst/>
          </a:prstGeom>
        </p:spPr>
        <p:txBody>
          <a:bodyPr vert="horz" lIns="94622" tIns="47311" rIns="94622" bIns="47311" rtlCol="0" anchor="b"/>
          <a:lstStyle>
            <a:lvl1pPr algn="l">
              <a:defRPr sz="1200"/>
            </a:lvl1pPr>
          </a:lstStyle>
          <a:p>
            <a:endParaRPr lang="en-GB"/>
          </a:p>
        </p:txBody>
      </p:sp>
      <p:sp>
        <p:nvSpPr>
          <p:cNvPr id="7" name="Slide Number Placeholder 6"/>
          <p:cNvSpPr>
            <a:spLocks noGrp="1"/>
          </p:cNvSpPr>
          <p:nvPr>
            <p:ph type="sldNum" sz="quarter" idx="5"/>
          </p:nvPr>
        </p:nvSpPr>
        <p:spPr>
          <a:xfrm>
            <a:off x="3901698" y="9185820"/>
            <a:ext cx="2984871" cy="485231"/>
          </a:xfrm>
          <a:prstGeom prst="rect">
            <a:avLst/>
          </a:prstGeom>
        </p:spPr>
        <p:txBody>
          <a:bodyPr vert="horz" lIns="94622" tIns="47311" rIns="94622" bIns="47311" rtlCol="0" anchor="b"/>
          <a:lstStyle>
            <a:lvl1pPr algn="r">
              <a:defRPr sz="1200"/>
            </a:lvl1pPr>
          </a:lstStyle>
          <a:p>
            <a:fld id="{DAB43D6D-56E0-48FF-9963-BE288E4F20AA}" type="slidenum">
              <a:rPr lang="en-GB" smtClean="0"/>
              <a:t>‹#›</a:t>
            </a:fld>
            <a:endParaRPr lang="en-GB"/>
          </a:p>
        </p:txBody>
      </p:sp>
    </p:spTree>
    <p:extLst>
      <p:ext uri="{BB962C8B-B14F-4D97-AF65-F5344CB8AC3E}">
        <p14:creationId xmlns:p14="http://schemas.microsoft.com/office/powerpoint/2010/main" val="103780974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496484"/>
            <a:ext cx="5829300" cy="3183467"/>
          </a:xfrm>
        </p:spPr>
        <p:txBody>
          <a:bodyPr anchor="b"/>
          <a:lstStyle>
            <a:lvl1pPr algn="ctr">
              <a:defRPr sz="4500"/>
            </a:lvl1pPr>
          </a:lstStyle>
          <a:p>
            <a:r>
              <a:rPr lang="en-US"/>
              <a:t>Click to edit Master title style</a:t>
            </a:r>
            <a:endParaRPr lang="en-US" dirty="0"/>
          </a:p>
        </p:txBody>
      </p:sp>
      <p:sp>
        <p:nvSpPr>
          <p:cNvPr id="3" name="Subtitle 2"/>
          <p:cNvSpPr>
            <a:spLocks noGrp="1"/>
          </p:cNvSpPr>
          <p:nvPr>
            <p:ph type="subTitle" idx="1"/>
          </p:nvPr>
        </p:nvSpPr>
        <p:spPr>
          <a:xfrm>
            <a:off x="857250" y="4802717"/>
            <a:ext cx="5143500" cy="2207683"/>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F141D7C9-C023-4F4C-9161-3DD7B955E5D2}" type="datetimeFigureOut">
              <a:rPr lang="en-GB" smtClean="0"/>
              <a:t>08/04/2026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49D3307-667F-4612-918E-A13E64E7B5DB}" type="slidenum">
              <a:rPr lang="en-GB" smtClean="0"/>
              <a:t>‹#›</a:t>
            </a:fld>
            <a:endParaRPr lang="en-GB"/>
          </a:p>
        </p:txBody>
      </p:sp>
    </p:spTree>
    <p:extLst>
      <p:ext uri="{BB962C8B-B14F-4D97-AF65-F5344CB8AC3E}">
        <p14:creationId xmlns:p14="http://schemas.microsoft.com/office/powerpoint/2010/main" val="60744619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141D7C9-C023-4F4C-9161-3DD7B955E5D2}" type="datetimeFigureOut">
              <a:rPr lang="en-GB" smtClean="0"/>
              <a:t>08/04/2026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49D3307-667F-4612-918E-A13E64E7B5DB}" type="slidenum">
              <a:rPr lang="en-GB" smtClean="0"/>
              <a:t>‹#›</a:t>
            </a:fld>
            <a:endParaRPr lang="en-GB"/>
          </a:p>
        </p:txBody>
      </p:sp>
    </p:spTree>
    <p:extLst>
      <p:ext uri="{BB962C8B-B14F-4D97-AF65-F5344CB8AC3E}">
        <p14:creationId xmlns:p14="http://schemas.microsoft.com/office/powerpoint/2010/main" val="50037746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486834"/>
            <a:ext cx="1478756" cy="7749117"/>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471488" y="486834"/>
            <a:ext cx="4350544" cy="774911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141D7C9-C023-4F4C-9161-3DD7B955E5D2}" type="datetimeFigureOut">
              <a:rPr lang="en-GB" smtClean="0"/>
              <a:t>08/04/2026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49D3307-667F-4612-918E-A13E64E7B5DB}" type="slidenum">
              <a:rPr lang="en-GB" smtClean="0"/>
              <a:t>‹#›</a:t>
            </a:fld>
            <a:endParaRPr lang="en-GB"/>
          </a:p>
        </p:txBody>
      </p:sp>
    </p:spTree>
    <p:extLst>
      <p:ext uri="{BB962C8B-B14F-4D97-AF65-F5344CB8AC3E}">
        <p14:creationId xmlns:p14="http://schemas.microsoft.com/office/powerpoint/2010/main" val="211018828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141D7C9-C023-4F4C-9161-3DD7B955E5D2}" type="datetimeFigureOut">
              <a:rPr lang="en-GB" smtClean="0"/>
              <a:t>08/04/2026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49D3307-667F-4612-918E-A13E64E7B5DB}" type="slidenum">
              <a:rPr lang="en-GB" smtClean="0"/>
              <a:t>‹#›</a:t>
            </a:fld>
            <a:endParaRPr lang="en-GB"/>
          </a:p>
        </p:txBody>
      </p:sp>
    </p:spTree>
    <p:extLst>
      <p:ext uri="{BB962C8B-B14F-4D97-AF65-F5344CB8AC3E}">
        <p14:creationId xmlns:p14="http://schemas.microsoft.com/office/powerpoint/2010/main" val="410863906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67916" y="2279653"/>
            <a:ext cx="5915025" cy="3803649"/>
          </a:xfrm>
        </p:spPr>
        <p:txBody>
          <a:bodyPr anchor="b"/>
          <a:lstStyle>
            <a:lvl1pPr>
              <a:defRPr sz="4500"/>
            </a:lvl1pPr>
          </a:lstStyle>
          <a:p>
            <a:r>
              <a:rPr lang="en-US"/>
              <a:t>Click to edit Master title style</a:t>
            </a:r>
            <a:endParaRPr lang="en-US" dirty="0"/>
          </a:p>
        </p:txBody>
      </p:sp>
      <p:sp>
        <p:nvSpPr>
          <p:cNvPr id="3" name="Text Placeholder 2"/>
          <p:cNvSpPr>
            <a:spLocks noGrp="1"/>
          </p:cNvSpPr>
          <p:nvPr>
            <p:ph type="body" idx="1"/>
          </p:nvPr>
        </p:nvSpPr>
        <p:spPr>
          <a:xfrm>
            <a:off x="467916" y="6119286"/>
            <a:ext cx="5915025" cy="2000249"/>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141D7C9-C023-4F4C-9161-3DD7B955E5D2}" type="datetimeFigureOut">
              <a:rPr lang="en-GB" smtClean="0"/>
              <a:t>08/04/2026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49D3307-667F-4612-918E-A13E64E7B5DB}" type="slidenum">
              <a:rPr lang="en-GB" smtClean="0"/>
              <a:t>‹#›</a:t>
            </a:fld>
            <a:endParaRPr lang="en-GB"/>
          </a:p>
        </p:txBody>
      </p:sp>
    </p:spTree>
    <p:extLst>
      <p:ext uri="{BB962C8B-B14F-4D97-AF65-F5344CB8AC3E}">
        <p14:creationId xmlns:p14="http://schemas.microsoft.com/office/powerpoint/2010/main" val="23862402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471488" y="2434167"/>
            <a:ext cx="2914650" cy="5801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471863" y="2434167"/>
            <a:ext cx="2914650" cy="5801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F141D7C9-C023-4F4C-9161-3DD7B955E5D2}" type="datetimeFigureOut">
              <a:rPr lang="en-GB" smtClean="0"/>
              <a:t>08/04/2026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E49D3307-667F-4612-918E-A13E64E7B5DB}" type="slidenum">
              <a:rPr lang="en-GB" smtClean="0"/>
              <a:t>‹#›</a:t>
            </a:fld>
            <a:endParaRPr lang="en-GB"/>
          </a:p>
        </p:txBody>
      </p:sp>
    </p:spTree>
    <p:extLst>
      <p:ext uri="{BB962C8B-B14F-4D97-AF65-F5344CB8AC3E}">
        <p14:creationId xmlns:p14="http://schemas.microsoft.com/office/powerpoint/2010/main" val="19096340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72381" y="486836"/>
            <a:ext cx="5915025" cy="1767417"/>
          </a:xfrm>
        </p:spPr>
        <p:txBody>
          <a:bodyPr/>
          <a:lstStyle/>
          <a:p>
            <a:r>
              <a:rPr lang="en-US"/>
              <a:t>Click to edit Master title style</a:t>
            </a:r>
            <a:endParaRPr lang="en-US" dirty="0"/>
          </a:p>
        </p:txBody>
      </p:sp>
      <p:sp>
        <p:nvSpPr>
          <p:cNvPr id="3" name="Text Placeholder 2"/>
          <p:cNvSpPr>
            <a:spLocks noGrp="1"/>
          </p:cNvSpPr>
          <p:nvPr>
            <p:ph type="body" idx="1"/>
          </p:nvPr>
        </p:nvSpPr>
        <p:spPr>
          <a:xfrm>
            <a:off x="472381" y="2241551"/>
            <a:ext cx="2901255" cy="1098549"/>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472381" y="3340100"/>
            <a:ext cx="2901255" cy="4912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471863" y="2241551"/>
            <a:ext cx="2915543" cy="1098549"/>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3471863" y="3340100"/>
            <a:ext cx="2915543" cy="4912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F141D7C9-C023-4F4C-9161-3DD7B955E5D2}" type="datetimeFigureOut">
              <a:rPr lang="en-GB" smtClean="0"/>
              <a:t>08/04/2026</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E49D3307-667F-4612-918E-A13E64E7B5DB}" type="slidenum">
              <a:rPr lang="en-GB" smtClean="0"/>
              <a:t>‹#›</a:t>
            </a:fld>
            <a:endParaRPr lang="en-GB"/>
          </a:p>
        </p:txBody>
      </p:sp>
    </p:spTree>
    <p:extLst>
      <p:ext uri="{BB962C8B-B14F-4D97-AF65-F5344CB8AC3E}">
        <p14:creationId xmlns:p14="http://schemas.microsoft.com/office/powerpoint/2010/main" val="85813867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F141D7C9-C023-4F4C-9161-3DD7B955E5D2}" type="datetimeFigureOut">
              <a:rPr lang="en-GB" smtClean="0"/>
              <a:t>08/04/2026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E49D3307-667F-4612-918E-A13E64E7B5DB}" type="slidenum">
              <a:rPr lang="en-GB" smtClean="0"/>
              <a:t>‹#›</a:t>
            </a:fld>
            <a:endParaRPr lang="en-GB"/>
          </a:p>
        </p:txBody>
      </p:sp>
    </p:spTree>
    <p:extLst>
      <p:ext uri="{BB962C8B-B14F-4D97-AF65-F5344CB8AC3E}">
        <p14:creationId xmlns:p14="http://schemas.microsoft.com/office/powerpoint/2010/main" val="21665945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141D7C9-C023-4F4C-9161-3DD7B955E5D2}" type="datetimeFigureOut">
              <a:rPr lang="en-GB" smtClean="0"/>
              <a:t>08/04/2026</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E49D3307-667F-4612-918E-A13E64E7B5DB}" type="slidenum">
              <a:rPr lang="en-GB" smtClean="0"/>
              <a:t>‹#›</a:t>
            </a:fld>
            <a:endParaRPr lang="en-GB"/>
          </a:p>
        </p:txBody>
      </p:sp>
    </p:spTree>
    <p:extLst>
      <p:ext uri="{BB962C8B-B14F-4D97-AF65-F5344CB8AC3E}">
        <p14:creationId xmlns:p14="http://schemas.microsoft.com/office/powerpoint/2010/main" val="1676502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4" cy="2133600"/>
          </a:xfrm>
        </p:spPr>
        <p:txBody>
          <a:bodyPr anchor="b"/>
          <a:lstStyle>
            <a:lvl1pPr>
              <a:defRPr sz="2400"/>
            </a:lvl1pPr>
          </a:lstStyle>
          <a:p>
            <a:r>
              <a:rPr lang="en-US"/>
              <a:t>Click to edit Master title style</a:t>
            </a:r>
            <a:endParaRPr lang="en-US" dirty="0"/>
          </a:p>
        </p:txBody>
      </p:sp>
      <p:sp>
        <p:nvSpPr>
          <p:cNvPr id="3" name="Content Placeholder 2"/>
          <p:cNvSpPr>
            <a:spLocks noGrp="1"/>
          </p:cNvSpPr>
          <p:nvPr>
            <p:ph idx="1"/>
          </p:nvPr>
        </p:nvSpPr>
        <p:spPr>
          <a:xfrm>
            <a:off x="2915543" y="1316569"/>
            <a:ext cx="3471863" cy="6498167"/>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72381" y="2743200"/>
            <a:ext cx="2211884" cy="508211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F141D7C9-C023-4F4C-9161-3DD7B955E5D2}" type="datetimeFigureOut">
              <a:rPr lang="en-GB" smtClean="0"/>
              <a:t>08/04/2026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E49D3307-667F-4612-918E-A13E64E7B5DB}" type="slidenum">
              <a:rPr lang="en-GB" smtClean="0"/>
              <a:t>‹#›</a:t>
            </a:fld>
            <a:endParaRPr lang="en-GB"/>
          </a:p>
        </p:txBody>
      </p:sp>
    </p:spTree>
    <p:extLst>
      <p:ext uri="{BB962C8B-B14F-4D97-AF65-F5344CB8AC3E}">
        <p14:creationId xmlns:p14="http://schemas.microsoft.com/office/powerpoint/2010/main" val="341715667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4" cy="2133600"/>
          </a:xfrm>
        </p:spPr>
        <p:txBody>
          <a:bodyPr anchor="b"/>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2915543" y="1316569"/>
            <a:ext cx="3471863" cy="6498167"/>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4" name="Text Placeholder 3"/>
          <p:cNvSpPr>
            <a:spLocks noGrp="1"/>
          </p:cNvSpPr>
          <p:nvPr>
            <p:ph type="body" sz="half" idx="2"/>
          </p:nvPr>
        </p:nvSpPr>
        <p:spPr>
          <a:xfrm>
            <a:off x="472381" y="2743200"/>
            <a:ext cx="2211884" cy="508211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F141D7C9-C023-4F4C-9161-3DD7B955E5D2}" type="datetimeFigureOut">
              <a:rPr lang="en-GB" smtClean="0"/>
              <a:t>08/04/2026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E49D3307-667F-4612-918E-A13E64E7B5DB}" type="slidenum">
              <a:rPr lang="en-GB" smtClean="0"/>
              <a:t>‹#›</a:t>
            </a:fld>
            <a:endParaRPr lang="en-GB"/>
          </a:p>
        </p:txBody>
      </p:sp>
    </p:spTree>
    <p:extLst>
      <p:ext uri="{BB962C8B-B14F-4D97-AF65-F5344CB8AC3E}">
        <p14:creationId xmlns:p14="http://schemas.microsoft.com/office/powerpoint/2010/main" val="22853654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486836"/>
            <a:ext cx="5915025" cy="1767417"/>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471488" y="2434167"/>
            <a:ext cx="5915025" cy="580178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471488" y="8475136"/>
            <a:ext cx="1543050" cy="486833"/>
          </a:xfrm>
          <a:prstGeom prst="rect">
            <a:avLst/>
          </a:prstGeom>
        </p:spPr>
        <p:txBody>
          <a:bodyPr vert="horz" lIns="91440" tIns="45720" rIns="91440" bIns="45720" rtlCol="0" anchor="ctr"/>
          <a:lstStyle>
            <a:lvl1pPr algn="l">
              <a:defRPr sz="900">
                <a:solidFill>
                  <a:schemeClr val="tx1">
                    <a:tint val="75000"/>
                  </a:schemeClr>
                </a:solidFill>
              </a:defRPr>
            </a:lvl1pPr>
          </a:lstStyle>
          <a:p>
            <a:fld id="{F141D7C9-C023-4F4C-9161-3DD7B955E5D2}" type="datetimeFigureOut">
              <a:rPr lang="en-GB" smtClean="0"/>
              <a:t>08/04/2026</a:t>
            </a:fld>
            <a:endParaRPr lang="en-GB"/>
          </a:p>
        </p:txBody>
      </p:sp>
      <p:sp>
        <p:nvSpPr>
          <p:cNvPr id="5" name="Footer Placeholder 4"/>
          <p:cNvSpPr>
            <a:spLocks noGrp="1"/>
          </p:cNvSpPr>
          <p:nvPr>
            <p:ph type="ftr" sz="quarter" idx="3"/>
          </p:nvPr>
        </p:nvSpPr>
        <p:spPr>
          <a:xfrm>
            <a:off x="2271713" y="8475136"/>
            <a:ext cx="2314575" cy="48683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4843463" y="8475136"/>
            <a:ext cx="1543050" cy="486833"/>
          </a:xfrm>
          <a:prstGeom prst="rect">
            <a:avLst/>
          </a:prstGeom>
        </p:spPr>
        <p:txBody>
          <a:bodyPr vert="horz" lIns="91440" tIns="45720" rIns="91440" bIns="45720" rtlCol="0" anchor="ctr"/>
          <a:lstStyle>
            <a:lvl1pPr algn="r">
              <a:defRPr sz="900">
                <a:solidFill>
                  <a:schemeClr val="tx1">
                    <a:tint val="75000"/>
                  </a:schemeClr>
                </a:solidFill>
              </a:defRPr>
            </a:lvl1pPr>
          </a:lstStyle>
          <a:p>
            <a:fld id="{E49D3307-667F-4612-918E-A13E64E7B5DB}" type="slidenum">
              <a:rPr lang="en-GB" smtClean="0"/>
              <a:t>‹#›</a:t>
            </a:fld>
            <a:endParaRPr lang="en-GB"/>
          </a:p>
        </p:txBody>
      </p:sp>
    </p:spTree>
    <p:extLst>
      <p:ext uri="{BB962C8B-B14F-4D97-AF65-F5344CB8AC3E}">
        <p14:creationId xmlns:p14="http://schemas.microsoft.com/office/powerpoint/2010/main" val="268732188"/>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B645F4-106F-1D23-FE95-4265A064E5F5}"/>
              </a:ext>
            </a:extLst>
          </p:cNvPr>
          <p:cNvSpPr>
            <a:spLocks noGrp="1"/>
          </p:cNvSpPr>
          <p:nvPr>
            <p:ph type="ctrTitle"/>
          </p:nvPr>
        </p:nvSpPr>
        <p:spPr/>
        <p:txBody>
          <a:bodyPr/>
          <a:lstStyle/>
          <a:p>
            <a:r>
              <a:rPr lang="en-GB" dirty="0"/>
              <a:t>Hilton Parish Council Supporting Documents</a:t>
            </a:r>
          </a:p>
        </p:txBody>
      </p:sp>
      <p:sp>
        <p:nvSpPr>
          <p:cNvPr id="3" name="Subtitle 2">
            <a:extLst>
              <a:ext uri="{FF2B5EF4-FFF2-40B4-BE49-F238E27FC236}">
                <a16:creationId xmlns:a16="http://schemas.microsoft.com/office/drawing/2014/main" id="{1A33E18D-0780-ED13-09B1-5192C8B26A64}"/>
              </a:ext>
            </a:extLst>
          </p:cNvPr>
          <p:cNvSpPr>
            <a:spLocks noGrp="1"/>
          </p:cNvSpPr>
          <p:nvPr>
            <p:ph type="subTitle" idx="1"/>
          </p:nvPr>
        </p:nvSpPr>
        <p:spPr/>
        <p:txBody>
          <a:bodyPr/>
          <a:lstStyle/>
          <a:p>
            <a:r>
              <a:rPr lang="en-GB" dirty="0"/>
              <a:t>April 2026</a:t>
            </a:r>
          </a:p>
        </p:txBody>
      </p:sp>
    </p:spTree>
    <p:extLst>
      <p:ext uri="{BB962C8B-B14F-4D97-AF65-F5344CB8AC3E}">
        <p14:creationId xmlns:p14="http://schemas.microsoft.com/office/powerpoint/2010/main" val="341409909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7A0DBB-2A8D-C0B4-38CD-AE1951E8C122}"/>
              </a:ext>
            </a:extLst>
          </p:cNvPr>
          <p:cNvSpPr>
            <a:spLocks noGrp="1"/>
          </p:cNvSpPr>
          <p:nvPr>
            <p:ph type="title"/>
          </p:nvPr>
        </p:nvSpPr>
        <p:spPr/>
        <p:txBody>
          <a:bodyPr/>
          <a:lstStyle/>
          <a:p>
            <a:r>
              <a:rPr lang="en-GB" dirty="0"/>
              <a:t>25/26-239. Report on Jubilee Playground</a:t>
            </a:r>
          </a:p>
        </p:txBody>
      </p:sp>
      <p:sp>
        <p:nvSpPr>
          <p:cNvPr id="3" name="Content Placeholder 2">
            <a:extLst>
              <a:ext uri="{FF2B5EF4-FFF2-40B4-BE49-F238E27FC236}">
                <a16:creationId xmlns:a16="http://schemas.microsoft.com/office/drawing/2014/main" id="{33C4B394-AF58-24A0-503A-D24FE912900D}"/>
              </a:ext>
            </a:extLst>
          </p:cNvPr>
          <p:cNvSpPr>
            <a:spLocks noGrp="1"/>
          </p:cNvSpPr>
          <p:nvPr>
            <p:ph idx="1"/>
          </p:nvPr>
        </p:nvSpPr>
        <p:spPr>
          <a:xfrm>
            <a:off x="123569" y="2125361"/>
            <a:ext cx="6734432" cy="5930675"/>
          </a:xfrm>
        </p:spPr>
        <p:txBody>
          <a:bodyPr/>
          <a:lstStyle/>
          <a:p>
            <a:r>
              <a:rPr lang="en-GB" dirty="0"/>
              <a:t>The annual inspection which raises a number of findings with recommended actions. This area is now part of the Maintenance Contract, rather than in the care and work of the Maintenance Person.</a:t>
            </a:r>
          </a:p>
        </p:txBody>
      </p:sp>
    </p:spTree>
    <p:extLst>
      <p:ext uri="{BB962C8B-B14F-4D97-AF65-F5344CB8AC3E}">
        <p14:creationId xmlns:p14="http://schemas.microsoft.com/office/powerpoint/2010/main" val="146275349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8C8F48-8A88-9975-B1B5-EC7822C8FA7E}"/>
              </a:ext>
            </a:extLst>
          </p:cNvPr>
          <p:cNvSpPr>
            <a:spLocks noGrp="1"/>
          </p:cNvSpPr>
          <p:nvPr>
            <p:ph type="title"/>
          </p:nvPr>
        </p:nvSpPr>
        <p:spPr/>
        <p:txBody>
          <a:bodyPr/>
          <a:lstStyle/>
          <a:p>
            <a:r>
              <a:rPr lang="en-GB" dirty="0"/>
              <a:t>25/26-240 – Maintenance Contract with JCS</a:t>
            </a:r>
          </a:p>
        </p:txBody>
      </p:sp>
      <p:sp>
        <p:nvSpPr>
          <p:cNvPr id="3" name="Content Placeholder 2">
            <a:extLst>
              <a:ext uri="{FF2B5EF4-FFF2-40B4-BE49-F238E27FC236}">
                <a16:creationId xmlns:a16="http://schemas.microsoft.com/office/drawing/2014/main" id="{03A8C39E-CB27-8201-4610-A2BA98CB61C6}"/>
              </a:ext>
            </a:extLst>
          </p:cNvPr>
          <p:cNvSpPr>
            <a:spLocks noGrp="1"/>
          </p:cNvSpPr>
          <p:nvPr>
            <p:ph idx="1"/>
          </p:nvPr>
        </p:nvSpPr>
        <p:spPr/>
        <p:txBody>
          <a:bodyPr/>
          <a:lstStyle/>
          <a:p>
            <a:r>
              <a:rPr lang="en-GB" dirty="0"/>
              <a:t>Following the March meeting Cllr Norton spoke with JCS who indicated he is happy to continue for a further year with the price adjusted for inflation calculated at 3.25%. </a:t>
            </a:r>
          </a:p>
          <a:p>
            <a:r>
              <a:rPr lang="en-GB" dirty="0"/>
              <a:t>This would uplift the monthly payment from £933.58 to £963.92 and is within the budgetary provision made.</a:t>
            </a:r>
          </a:p>
          <a:p>
            <a:r>
              <a:rPr lang="en-GB" dirty="0"/>
              <a:t>There has been no claim for additional hours in 2025-26.</a:t>
            </a:r>
          </a:p>
        </p:txBody>
      </p:sp>
    </p:spTree>
    <p:extLst>
      <p:ext uri="{BB962C8B-B14F-4D97-AF65-F5344CB8AC3E}">
        <p14:creationId xmlns:p14="http://schemas.microsoft.com/office/powerpoint/2010/main" val="347576545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EA8EDD-098D-15F7-DEB8-345063A841DD}"/>
              </a:ext>
            </a:extLst>
          </p:cNvPr>
          <p:cNvSpPr>
            <a:spLocks noGrp="1"/>
          </p:cNvSpPr>
          <p:nvPr>
            <p:ph type="title"/>
          </p:nvPr>
        </p:nvSpPr>
        <p:spPr/>
        <p:txBody>
          <a:bodyPr/>
          <a:lstStyle/>
          <a:p>
            <a:r>
              <a:rPr lang="en-GB" dirty="0"/>
              <a:t>25/26-243. Letter from Citizens Advice Rural </a:t>
            </a:r>
            <a:r>
              <a:rPr lang="en-GB" dirty="0" err="1"/>
              <a:t>Cambs</a:t>
            </a:r>
            <a:r>
              <a:rPr lang="en-GB" dirty="0"/>
              <a:t> </a:t>
            </a:r>
          </a:p>
        </p:txBody>
      </p:sp>
      <p:sp>
        <p:nvSpPr>
          <p:cNvPr id="3" name="Content Placeholder 2">
            <a:extLst>
              <a:ext uri="{FF2B5EF4-FFF2-40B4-BE49-F238E27FC236}">
                <a16:creationId xmlns:a16="http://schemas.microsoft.com/office/drawing/2014/main" id="{F03B6C73-B9DD-17AD-BF59-753C4387484A}"/>
              </a:ext>
            </a:extLst>
          </p:cNvPr>
          <p:cNvSpPr>
            <a:spLocks noGrp="1"/>
          </p:cNvSpPr>
          <p:nvPr>
            <p:ph idx="1"/>
          </p:nvPr>
        </p:nvSpPr>
        <p:spPr/>
        <p:txBody>
          <a:bodyPr/>
          <a:lstStyle/>
          <a:p>
            <a:pPr marL="0" indent="0">
              <a:buNone/>
            </a:pPr>
            <a:r>
              <a:rPr lang="en-GB" dirty="0"/>
              <a:t>See letter in Supporting Docs: applicants looking for support from HPC.</a:t>
            </a:r>
          </a:p>
        </p:txBody>
      </p:sp>
    </p:spTree>
    <p:extLst>
      <p:ext uri="{BB962C8B-B14F-4D97-AF65-F5344CB8AC3E}">
        <p14:creationId xmlns:p14="http://schemas.microsoft.com/office/powerpoint/2010/main" val="280895591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73D5668-C371-B508-366C-404DEE20431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769DD23-A450-5B74-67C6-BBE14ED6C012}"/>
              </a:ext>
            </a:extLst>
          </p:cNvPr>
          <p:cNvSpPr>
            <a:spLocks noGrp="1"/>
          </p:cNvSpPr>
          <p:nvPr>
            <p:ph type="title"/>
          </p:nvPr>
        </p:nvSpPr>
        <p:spPr/>
        <p:txBody>
          <a:bodyPr/>
          <a:lstStyle/>
          <a:p>
            <a:r>
              <a:rPr lang="en-US" dirty="0"/>
              <a:t>25/26-248. Financial Reports</a:t>
            </a:r>
            <a:endParaRPr lang="en-GB" dirty="0"/>
          </a:p>
        </p:txBody>
      </p:sp>
      <p:sp>
        <p:nvSpPr>
          <p:cNvPr id="3" name="Content Placeholder 2">
            <a:extLst>
              <a:ext uri="{FF2B5EF4-FFF2-40B4-BE49-F238E27FC236}">
                <a16:creationId xmlns:a16="http://schemas.microsoft.com/office/drawing/2014/main" id="{AFA3E892-A705-27F0-86FA-DED6D59851B3}"/>
              </a:ext>
            </a:extLst>
          </p:cNvPr>
          <p:cNvSpPr>
            <a:spLocks noGrp="1"/>
          </p:cNvSpPr>
          <p:nvPr>
            <p:ph idx="1"/>
          </p:nvPr>
        </p:nvSpPr>
        <p:spPr/>
        <p:txBody>
          <a:bodyPr/>
          <a:lstStyle/>
          <a:p>
            <a:pPr marL="0" indent="0">
              <a:buNone/>
            </a:pPr>
            <a:r>
              <a:rPr lang="en-US" dirty="0"/>
              <a:t>Please see separate files in Dropbox / on website:</a:t>
            </a:r>
          </a:p>
          <a:p>
            <a:pPr marL="0" indent="0">
              <a:buNone/>
            </a:pPr>
            <a:r>
              <a:rPr lang="en-GB" dirty="0"/>
              <a:t>25-26-248. 2603 Financial Accounts March 2026</a:t>
            </a:r>
            <a:endParaRPr lang="en-US" dirty="0"/>
          </a:p>
          <a:p>
            <a:pPr marL="0" indent="0">
              <a:buNone/>
            </a:pPr>
            <a:r>
              <a:rPr lang="en-GB" dirty="0"/>
              <a:t>25-26-248. 2603 Management Accounts March 2026</a:t>
            </a:r>
            <a:endParaRPr lang="en-US" dirty="0"/>
          </a:p>
          <a:p>
            <a:pPr marL="0" indent="0">
              <a:buNone/>
            </a:pPr>
            <a:r>
              <a:rPr lang="en-GB" dirty="0"/>
              <a:t>25-26-248. 2603 Budget Analysis March 2026</a:t>
            </a:r>
          </a:p>
          <a:p>
            <a:pPr marL="0" indent="0">
              <a:buNone/>
            </a:pPr>
            <a:endParaRPr lang="en-GB" dirty="0"/>
          </a:p>
        </p:txBody>
      </p:sp>
    </p:spTree>
    <p:extLst>
      <p:ext uri="{BB962C8B-B14F-4D97-AF65-F5344CB8AC3E}">
        <p14:creationId xmlns:p14="http://schemas.microsoft.com/office/powerpoint/2010/main" val="116056783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D3996A-E967-37E7-4D7C-2D75B5CD316F}"/>
              </a:ext>
            </a:extLst>
          </p:cNvPr>
          <p:cNvSpPr>
            <a:spLocks noGrp="1"/>
          </p:cNvSpPr>
          <p:nvPr>
            <p:ph type="title"/>
          </p:nvPr>
        </p:nvSpPr>
        <p:spPr/>
        <p:txBody>
          <a:bodyPr/>
          <a:lstStyle/>
          <a:p>
            <a:r>
              <a:rPr lang="en-GB" dirty="0"/>
              <a:t>25/26-253 Potential new easement application</a:t>
            </a:r>
          </a:p>
        </p:txBody>
      </p:sp>
      <p:sp>
        <p:nvSpPr>
          <p:cNvPr id="3" name="Content Placeholder 2">
            <a:extLst>
              <a:ext uri="{FF2B5EF4-FFF2-40B4-BE49-F238E27FC236}">
                <a16:creationId xmlns:a16="http://schemas.microsoft.com/office/drawing/2014/main" id="{F19B619D-37AA-C083-C58B-08AD57BAF6E9}"/>
              </a:ext>
            </a:extLst>
          </p:cNvPr>
          <p:cNvSpPr>
            <a:spLocks noGrp="1"/>
          </p:cNvSpPr>
          <p:nvPr>
            <p:ph idx="1"/>
          </p:nvPr>
        </p:nvSpPr>
        <p:spPr/>
        <p:txBody>
          <a:bodyPr/>
          <a:lstStyle/>
          <a:p>
            <a:r>
              <a:rPr lang="en-GB" dirty="0"/>
              <a:t>The email from parishioner and photographs of possible new access/egress in Dropbox for Councillors. </a:t>
            </a:r>
            <a:r>
              <a:rPr lang="en-GB"/>
              <a:t>The parishioners have </a:t>
            </a:r>
            <a:r>
              <a:rPr lang="en-GB" dirty="0"/>
              <a:t>signalled that if the </a:t>
            </a:r>
            <a:r>
              <a:rPr lang="en-GB"/>
              <a:t>matters proceeds, they will bear the DV’s and legal costs.</a:t>
            </a:r>
          </a:p>
        </p:txBody>
      </p:sp>
    </p:spTree>
    <p:extLst>
      <p:ext uri="{BB962C8B-B14F-4D97-AF65-F5344CB8AC3E}">
        <p14:creationId xmlns:p14="http://schemas.microsoft.com/office/powerpoint/2010/main" val="116991368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8151DD-DBF9-BB83-B590-B1EB34DCF13D}"/>
              </a:ext>
            </a:extLst>
          </p:cNvPr>
          <p:cNvSpPr>
            <a:spLocks noGrp="1"/>
          </p:cNvSpPr>
          <p:nvPr>
            <p:ph type="title"/>
          </p:nvPr>
        </p:nvSpPr>
        <p:spPr/>
        <p:txBody>
          <a:bodyPr/>
          <a:lstStyle/>
          <a:p>
            <a:r>
              <a:rPr lang="en-GB" dirty="0"/>
              <a:t>25/26-254. Legal Advice on  bequest matter</a:t>
            </a:r>
          </a:p>
        </p:txBody>
      </p:sp>
      <p:sp>
        <p:nvSpPr>
          <p:cNvPr id="3" name="Content Placeholder 2">
            <a:extLst>
              <a:ext uri="{FF2B5EF4-FFF2-40B4-BE49-F238E27FC236}">
                <a16:creationId xmlns:a16="http://schemas.microsoft.com/office/drawing/2014/main" id="{69DB6DF6-CC5E-19A7-12AB-2E9F031D805E}"/>
              </a:ext>
            </a:extLst>
          </p:cNvPr>
          <p:cNvSpPr>
            <a:spLocks noGrp="1"/>
          </p:cNvSpPr>
          <p:nvPr>
            <p:ph idx="1"/>
          </p:nvPr>
        </p:nvSpPr>
        <p:spPr/>
        <p:txBody>
          <a:bodyPr>
            <a:normAutofit lnSpcReduction="10000"/>
          </a:bodyPr>
          <a:lstStyle/>
          <a:p>
            <a:r>
              <a:rPr lang="en-GB" dirty="0"/>
              <a:t>A quotation from Wellers has been included in the Supporting documents. Meanwhile,</a:t>
            </a:r>
          </a:p>
          <a:p>
            <a:endParaRPr lang="en-GB" dirty="0"/>
          </a:p>
          <a:p>
            <a:r>
              <a:rPr lang="en-GB" dirty="0">
                <a:solidFill>
                  <a:srgbClr val="FF0000"/>
                </a:solidFill>
              </a:rPr>
              <a:t>INFORMAL</a:t>
            </a:r>
            <a:r>
              <a:rPr lang="en-GB" dirty="0"/>
              <a:t> advice from a retired qualified solicitor ventures: </a:t>
            </a:r>
          </a:p>
          <a:p>
            <a:r>
              <a:rPr lang="en-GB" dirty="0"/>
              <a:t>A)</a:t>
            </a:r>
            <a:r>
              <a:rPr lang="en-GB" b="1" dirty="0"/>
              <a:t> Formal advice likely to centre round whether HPC can comply with the strict requirements </a:t>
            </a:r>
            <a:r>
              <a:rPr lang="en-GB" dirty="0"/>
              <a:t>of the will; if not default beneficiaries may be able to make a claim.</a:t>
            </a:r>
          </a:p>
          <a:p>
            <a:r>
              <a:rPr lang="en-GB" dirty="0"/>
              <a:t>B) Are the ashes of Pierre and </a:t>
            </a:r>
            <a:r>
              <a:rPr lang="en-GB" dirty="0" err="1"/>
              <a:t>Phoo</a:t>
            </a:r>
            <a:r>
              <a:rPr lang="en-GB" dirty="0"/>
              <a:t> buried? If so consent of the land-owner(s) will be required if they are to be moved.</a:t>
            </a:r>
          </a:p>
          <a:p>
            <a:r>
              <a:rPr lang="en-GB" dirty="0"/>
              <a:t>C) Can the land be included in The Green or will expectations be satisfied if the boundary hedge removed?</a:t>
            </a:r>
          </a:p>
          <a:p>
            <a:r>
              <a:rPr lang="en-GB" dirty="0"/>
              <a:t>D) Expresses concern about the suggestion HPC only needs to “do best” as this may still leave HPC open to a default beneficiary’s claim.</a:t>
            </a:r>
          </a:p>
        </p:txBody>
      </p:sp>
    </p:spTree>
    <p:extLst>
      <p:ext uri="{BB962C8B-B14F-4D97-AF65-F5344CB8AC3E}">
        <p14:creationId xmlns:p14="http://schemas.microsoft.com/office/powerpoint/2010/main" val="65100538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940E35-24B1-AA29-DD65-C58344085D21}"/>
              </a:ext>
            </a:extLst>
          </p:cNvPr>
          <p:cNvSpPr>
            <a:spLocks noGrp="1"/>
          </p:cNvSpPr>
          <p:nvPr>
            <p:ph type="title"/>
          </p:nvPr>
        </p:nvSpPr>
        <p:spPr/>
        <p:txBody>
          <a:bodyPr/>
          <a:lstStyle/>
          <a:p>
            <a:r>
              <a:rPr lang="en-GB"/>
              <a:t>25/26-255. </a:t>
            </a:r>
            <a:r>
              <a:rPr lang="en-GB" dirty="0"/>
              <a:t>Quotation for demolition of shed in area the subject of a bequest</a:t>
            </a:r>
          </a:p>
        </p:txBody>
      </p:sp>
      <p:sp>
        <p:nvSpPr>
          <p:cNvPr id="3" name="Content Placeholder 2">
            <a:extLst>
              <a:ext uri="{FF2B5EF4-FFF2-40B4-BE49-F238E27FC236}">
                <a16:creationId xmlns:a16="http://schemas.microsoft.com/office/drawing/2014/main" id="{BEE68D27-2EA5-CB6D-A8DE-5737D6459C26}"/>
              </a:ext>
            </a:extLst>
          </p:cNvPr>
          <p:cNvSpPr>
            <a:spLocks noGrp="1"/>
          </p:cNvSpPr>
          <p:nvPr>
            <p:ph idx="1"/>
          </p:nvPr>
        </p:nvSpPr>
        <p:spPr/>
        <p:txBody>
          <a:bodyPr/>
          <a:lstStyle/>
          <a:p>
            <a:r>
              <a:rPr lang="en-GB" dirty="0"/>
              <a:t>A quotation was sought in November 2023 and given by simple email in the sum of £3,500. This has now increased to £4,000 by the same contractor. 2 recent photographs in Dropbox for Cllrs.</a:t>
            </a:r>
          </a:p>
        </p:txBody>
      </p:sp>
    </p:spTree>
    <p:extLst>
      <p:ext uri="{BB962C8B-B14F-4D97-AF65-F5344CB8AC3E}">
        <p14:creationId xmlns:p14="http://schemas.microsoft.com/office/powerpoint/2010/main" val="404684664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E00968-DAF1-E0C2-4AFA-90202ECE405F}"/>
              </a:ext>
            </a:extLst>
          </p:cNvPr>
          <p:cNvSpPr>
            <a:spLocks noGrp="1"/>
          </p:cNvSpPr>
          <p:nvPr>
            <p:ph type="title"/>
          </p:nvPr>
        </p:nvSpPr>
        <p:spPr/>
        <p:txBody>
          <a:bodyPr/>
          <a:lstStyle/>
          <a:p>
            <a:r>
              <a:rPr lang="en-GB" dirty="0"/>
              <a:t>25/26-230. Apologies</a:t>
            </a:r>
          </a:p>
        </p:txBody>
      </p:sp>
      <p:sp>
        <p:nvSpPr>
          <p:cNvPr id="3" name="Content Placeholder 2">
            <a:extLst>
              <a:ext uri="{FF2B5EF4-FFF2-40B4-BE49-F238E27FC236}">
                <a16:creationId xmlns:a16="http://schemas.microsoft.com/office/drawing/2014/main" id="{9ECFE132-337C-5581-159D-0B0E6527391A}"/>
              </a:ext>
            </a:extLst>
          </p:cNvPr>
          <p:cNvSpPr>
            <a:spLocks noGrp="1"/>
          </p:cNvSpPr>
          <p:nvPr>
            <p:ph idx="1"/>
          </p:nvPr>
        </p:nvSpPr>
        <p:spPr/>
        <p:txBody>
          <a:bodyPr/>
          <a:lstStyle/>
          <a:p>
            <a:pPr marL="0" indent="0">
              <a:buNone/>
            </a:pPr>
            <a:endParaRPr lang="en-GB" dirty="0"/>
          </a:p>
        </p:txBody>
      </p:sp>
    </p:spTree>
    <p:extLst>
      <p:ext uri="{BB962C8B-B14F-4D97-AF65-F5344CB8AC3E}">
        <p14:creationId xmlns:p14="http://schemas.microsoft.com/office/powerpoint/2010/main" val="346255508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3E52B3-C083-86D1-937C-216D9CA33624}"/>
              </a:ext>
            </a:extLst>
          </p:cNvPr>
          <p:cNvSpPr>
            <a:spLocks noGrp="1"/>
          </p:cNvSpPr>
          <p:nvPr>
            <p:ph type="title"/>
          </p:nvPr>
        </p:nvSpPr>
        <p:spPr>
          <a:xfrm>
            <a:off x="471488" y="486837"/>
            <a:ext cx="5915025" cy="647020"/>
          </a:xfrm>
        </p:spPr>
        <p:txBody>
          <a:bodyPr>
            <a:normAutofit fontScale="90000"/>
          </a:bodyPr>
          <a:lstStyle/>
          <a:p>
            <a:r>
              <a:rPr lang="en-GB" dirty="0"/>
              <a:t>25/26-231. Declarations of Interest</a:t>
            </a:r>
          </a:p>
        </p:txBody>
      </p:sp>
      <p:sp>
        <p:nvSpPr>
          <p:cNvPr id="3" name="Content Placeholder 2">
            <a:extLst>
              <a:ext uri="{FF2B5EF4-FFF2-40B4-BE49-F238E27FC236}">
                <a16:creationId xmlns:a16="http://schemas.microsoft.com/office/drawing/2014/main" id="{16DA1035-39F9-D65E-0955-D3B49C4025E3}"/>
              </a:ext>
            </a:extLst>
          </p:cNvPr>
          <p:cNvSpPr>
            <a:spLocks noGrp="1"/>
          </p:cNvSpPr>
          <p:nvPr>
            <p:ph idx="1"/>
          </p:nvPr>
        </p:nvSpPr>
        <p:spPr>
          <a:xfrm>
            <a:off x="471488" y="975360"/>
            <a:ext cx="5915025" cy="7949184"/>
          </a:xfrm>
        </p:spPr>
        <p:txBody>
          <a:bodyPr>
            <a:noAutofit/>
          </a:bodyPr>
          <a:lstStyle/>
          <a:p>
            <a:pPr marL="0" indent="0">
              <a:buNone/>
            </a:pPr>
            <a:r>
              <a:rPr lang="en-GB" sz="1200" dirty="0"/>
              <a:t>In accordance with the Localism Act 2011 and the Relevant Authorities (Disclosable Pecuniary Interests) Regulations 2012, councillors must declare any interests regarding agenda items at the beginning of each meeting.</a:t>
            </a:r>
          </a:p>
          <a:p>
            <a:pPr marL="0" indent="0">
              <a:buNone/>
            </a:pPr>
            <a:r>
              <a:rPr lang="en-GB" sz="1200" dirty="0"/>
              <a:t>Extracts from the HPC Code of Conduct:</a:t>
            </a:r>
          </a:p>
          <a:p>
            <a:pPr marL="0" indent="0">
              <a:buNone/>
            </a:pPr>
            <a:r>
              <a:rPr lang="en-GB" sz="1200" u="none" strike="noStrike" dirty="0">
                <a:effectLst/>
                <a:uFill>
                  <a:solidFill>
                    <a:srgbClr val="000000"/>
                  </a:solidFill>
                </a:uFill>
                <a:ea typeface="Arial" panose="020B0604020202020204" pitchFamily="34" charset="0"/>
                <a:cs typeface="Arial" panose="020B0604020202020204" pitchFamily="34" charset="0"/>
              </a:rPr>
              <a:t>Where a matter arises at a meeting which directly relates to one of your Disclosable Pecuniary Interests you must disclose the interest, not participate in any discussion or vote on the matter and must not remain in the room unless you have been granted a dispensation. </a:t>
            </a:r>
          </a:p>
          <a:p>
            <a:pPr marL="0" indent="0">
              <a:buNone/>
            </a:pPr>
            <a:r>
              <a:rPr lang="en-GB" sz="1200" u="none" strike="noStrike" dirty="0">
                <a:effectLst/>
                <a:uFill>
                  <a:solidFill>
                    <a:srgbClr val="000000"/>
                  </a:solidFill>
                </a:uFill>
                <a:ea typeface="Arial" panose="020B0604020202020204" pitchFamily="34" charset="0"/>
                <a:cs typeface="Arial" panose="020B0604020202020204" pitchFamily="34" charset="0"/>
              </a:rPr>
              <a:t>Where a matter arises at a meeting which </a:t>
            </a:r>
            <a:r>
              <a:rPr lang="en-GB" sz="1200" b="1" i="1" u="none" strike="noStrike" dirty="0">
                <a:effectLst/>
                <a:uFill>
                  <a:solidFill>
                    <a:srgbClr val="000000"/>
                  </a:solidFill>
                </a:uFill>
                <a:ea typeface="Arial" panose="020B0604020202020204" pitchFamily="34" charset="0"/>
                <a:cs typeface="Arial" panose="020B0604020202020204" pitchFamily="34" charset="0"/>
              </a:rPr>
              <a:t>directly relates</a:t>
            </a:r>
            <a:r>
              <a:rPr lang="en-GB" sz="1200" u="none" strike="noStrike" dirty="0">
                <a:effectLst/>
                <a:uFill>
                  <a:solidFill>
                    <a:srgbClr val="000000"/>
                  </a:solidFill>
                </a:uFill>
                <a:ea typeface="Arial" panose="020B0604020202020204" pitchFamily="34" charset="0"/>
                <a:cs typeface="Arial" panose="020B0604020202020204" pitchFamily="34" charset="0"/>
              </a:rPr>
              <a:t> to the financial interest or wellbeing of one of your Other Registerable you must disclose the interest. You may speak on the matter only if members of the public are also allowed to speak at the meeting but otherwise must not take part in any discussion or vote on the matter and must not remain in the room unless you have been granted a dispensation. </a:t>
            </a:r>
          </a:p>
          <a:p>
            <a:pPr marL="0" lvl="0" indent="0" fontAlgn="base">
              <a:lnSpc>
                <a:spcPct val="110000"/>
              </a:lnSpc>
              <a:spcAft>
                <a:spcPts val="600"/>
              </a:spcAft>
              <a:buClr>
                <a:srgbClr val="000000"/>
              </a:buClr>
              <a:buSzPts val="1200"/>
              <a:buNone/>
            </a:pPr>
            <a:r>
              <a:rPr lang="en-GB" sz="1200" u="none" strike="noStrike" dirty="0">
                <a:effectLst/>
                <a:uFill>
                  <a:solidFill>
                    <a:srgbClr val="000000"/>
                  </a:solidFill>
                </a:uFill>
                <a:ea typeface="Arial" panose="020B0604020202020204" pitchFamily="34" charset="0"/>
                <a:cs typeface="Arial" panose="020B0604020202020204" pitchFamily="34" charset="0"/>
              </a:rPr>
              <a:t>Where a matter arises at a meeting which </a:t>
            </a:r>
            <a:r>
              <a:rPr lang="en-GB" sz="1200" b="1" i="1" u="none" strike="noStrike" dirty="0">
                <a:effectLst/>
                <a:uFill>
                  <a:solidFill>
                    <a:srgbClr val="000000"/>
                  </a:solidFill>
                </a:uFill>
                <a:ea typeface="Arial" panose="020B0604020202020204" pitchFamily="34" charset="0"/>
                <a:cs typeface="Arial" panose="020B0604020202020204" pitchFamily="34" charset="0"/>
              </a:rPr>
              <a:t>directly relates</a:t>
            </a:r>
            <a:r>
              <a:rPr lang="en-GB" sz="1200" i="1" u="none" strike="noStrike" dirty="0">
                <a:effectLst/>
                <a:uFill>
                  <a:solidFill>
                    <a:srgbClr val="000000"/>
                  </a:solidFill>
                </a:uFill>
                <a:ea typeface="Arial" panose="020B0604020202020204" pitchFamily="34" charset="0"/>
                <a:cs typeface="Arial" panose="020B0604020202020204" pitchFamily="34" charset="0"/>
              </a:rPr>
              <a:t> </a:t>
            </a:r>
            <a:r>
              <a:rPr lang="en-GB" sz="1200" u="none" strike="noStrike" dirty="0">
                <a:effectLst/>
                <a:uFill>
                  <a:solidFill>
                    <a:srgbClr val="000000"/>
                  </a:solidFill>
                </a:uFill>
                <a:ea typeface="Arial" panose="020B0604020202020204" pitchFamily="34" charset="0"/>
                <a:cs typeface="Arial" panose="020B0604020202020204" pitchFamily="34" charset="0"/>
              </a:rPr>
              <a:t>to your financial interest or well-being or a financial interest or well-being of a relative or close associate, you must disclose the interest. You may speak on the matter only if members of the public are also allowed to speak at the meeting. Otherwise, you must not take part in any discussion or vote on the matter and must not remain in the room unless you have been granted a dispensation. </a:t>
            </a:r>
          </a:p>
          <a:p>
            <a:pPr marL="0" lvl="0" indent="0" fontAlgn="base">
              <a:lnSpc>
                <a:spcPct val="110000"/>
              </a:lnSpc>
              <a:buClr>
                <a:srgbClr val="000000"/>
              </a:buClr>
              <a:buSzPts val="1200"/>
              <a:buNone/>
            </a:pPr>
            <a:r>
              <a:rPr lang="en-GB" sz="1200" u="none" strike="noStrike" dirty="0">
                <a:effectLst/>
                <a:uFill>
                  <a:solidFill>
                    <a:srgbClr val="000000"/>
                  </a:solidFill>
                </a:uFill>
                <a:ea typeface="Arial" panose="020B0604020202020204" pitchFamily="34" charset="0"/>
                <a:cs typeface="Arial" panose="020B0604020202020204" pitchFamily="34" charset="0"/>
              </a:rPr>
              <a:t>Where a matter arises at a meeting which </a:t>
            </a:r>
            <a:r>
              <a:rPr lang="en-GB" sz="1200" b="1" i="1" u="none" strike="noStrike" dirty="0">
                <a:effectLst/>
                <a:uFill>
                  <a:solidFill>
                    <a:srgbClr val="000000"/>
                  </a:solidFill>
                </a:uFill>
                <a:ea typeface="Arial" panose="020B0604020202020204" pitchFamily="34" charset="0"/>
                <a:cs typeface="Arial" panose="020B0604020202020204" pitchFamily="34" charset="0"/>
              </a:rPr>
              <a:t>affects</a:t>
            </a:r>
            <a:r>
              <a:rPr lang="en-GB" sz="1200" i="1" u="none" strike="noStrike" dirty="0">
                <a:effectLst/>
                <a:uFill>
                  <a:solidFill>
                    <a:srgbClr val="000000"/>
                  </a:solidFill>
                </a:uFill>
                <a:ea typeface="Arial" panose="020B0604020202020204" pitchFamily="34" charset="0"/>
                <a:cs typeface="Arial" panose="020B0604020202020204" pitchFamily="34" charset="0"/>
              </a:rPr>
              <a:t> </a:t>
            </a:r>
            <a:r>
              <a:rPr lang="en-GB" sz="1200" u="none" strike="noStrike" dirty="0">
                <a:effectLst/>
                <a:uFill>
                  <a:solidFill>
                    <a:srgbClr val="000000"/>
                  </a:solidFill>
                </a:uFill>
                <a:ea typeface="Arial" panose="020B0604020202020204" pitchFamily="34" charset="0"/>
                <a:cs typeface="Arial" panose="020B0604020202020204" pitchFamily="34" charset="0"/>
              </a:rPr>
              <a:t>– </a:t>
            </a:r>
          </a:p>
          <a:p>
            <a:pPr marL="742950" lvl="1" indent="-285750" fontAlgn="base">
              <a:lnSpc>
                <a:spcPct val="110000"/>
              </a:lnSpc>
              <a:buClr>
                <a:srgbClr val="000000"/>
              </a:buClr>
              <a:buSzPts val="1200"/>
              <a:buFont typeface="+mj-lt"/>
              <a:buAutoNum type="alphaLcPeriod"/>
            </a:pPr>
            <a:r>
              <a:rPr lang="en-GB" sz="1200" u="none" strike="noStrike" dirty="0">
                <a:effectLst/>
                <a:uFill>
                  <a:solidFill>
                    <a:srgbClr val="000000"/>
                  </a:solidFill>
                </a:uFill>
                <a:ea typeface="Arial" panose="020B0604020202020204" pitchFamily="34" charset="0"/>
                <a:cs typeface="Arial" panose="020B0604020202020204" pitchFamily="34" charset="0"/>
              </a:rPr>
              <a:t>your own financial interest or well-being; </a:t>
            </a:r>
          </a:p>
          <a:p>
            <a:pPr marL="742950" lvl="1" indent="-285750" fontAlgn="base">
              <a:lnSpc>
                <a:spcPct val="107000"/>
              </a:lnSpc>
              <a:buClr>
                <a:srgbClr val="000000"/>
              </a:buClr>
              <a:buSzPts val="1200"/>
              <a:buFont typeface="+mj-lt"/>
              <a:buAutoNum type="alphaLcPeriod"/>
            </a:pPr>
            <a:r>
              <a:rPr lang="en-GB" sz="1200" u="none" strike="noStrike" dirty="0">
                <a:effectLst/>
                <a:uFill>
                  <a:solidFill>
                    <a:srgbClr val="000000"/>
                  </a:solidFill>
                </a:uFill>
                <a:ea typeface="Arial" panose="020B0604020202020204" pitchFamily="34" charset="0"/>
                <a:cs typeface="Arial" panose="020B0604020202020204" pitchFamily="34" charset="0"/>
              </a:rPr>
              <a:t>a financial interest or well-being of a relative or close associate; or </a:t>
            </a:r>
          </a:p>
          <a:p>
            <a:pPr marL="742950" lvl="1" indent="-285750" fontAlgn="base">
              <a:lnSpc>
                <a:spcPct val="110000"/>
              </a:lnSpc>
              <a:buClr>
                <a:srgbClr val="000000"/>
              </a:buClr>
              <a:buSzPts val="1200"/>
              <a:buFont typeface="+mj-lt"/>
              <a:buAutoNum type="alphaLcPeriod"/>
            </a:pPr>
            <a:r>
              <a:rPr lang="en-GB" sz="1200" u="none" strike="noStrike" dirty="0">
                <a:effectLst/>
                <a:uFill>
                  <a:solidFill>
                    <a:srgbClr val="000000"/>
                  </a:solidFill>
                </a:uFill>
                <a:ea typeface="Arial" panose="020B0604020202020204" pitchFamily="34" charset="0"/>
                <a:cs typeface="Arial" panose="020B0604020202020204" pitchFamily="34" charset="0"/>
              </a:rPr>
              <a:t>a financial interest or wellbeing of a body included under Other Registrable Interests as set out in </a:t>
            </a:r>
            <a:r>
              <a:rPr lang="en-GB" sz="1200" b="1" u="none" strike="noStrike" dirty="0">
                <a:effectLst/>
                <a:uFill>
                  <a:solidFill>
                    <a:srgbClr val="000000"/>
                  </a:solidFill>
                </a:uFill>
                <a:ea typeface="Arial" panose="020B0604020202020204" pitchFamily="34" charset="0"/>
                <a:cs typeface="Arial" panose="020B0604020202020204" pitchFamily="34" charset="0"/>
              </a:rPr>
              <a:t>Table 2</a:t>
            </a:r>
            <a:r>
              <a:rPr lang="en-GB" sz="1200" u="none" strike="noStrike" dirty="0">
                <a:effectLst/>
                <a:uFill>
                  <a:solidFill>
                    <a:srgbClr val="000000"/>
                  </a:solidFill>
                </a:uFill>
                <a:ea typeface="Arial" panose="020B0604020202020204" pitchFamily="34" charset="0"/>
                <a:cs typeface="Arial" panose="020B0604020202020204" pitchFamily="34" charset="0"/>
              </a:rPr>
              <a:t> you must disclose the interest. In order to determine whether you can remain in the meeting after disclosing your interest the following test should be applied </a:t>
            </a:r>
          </a:p>
          <a:p>
            <a:pPr marL="0" lvl="0" indent="0" fontAlgn="base">
              <a:lnSpc>
                <a:spcPct val="107000"/>
              </a:lnSpc>
              <a:buClr>
                <a:srgbClr val="000000"/>
              </a:buClr>
              <a:buSzPts val="1200"/>
              <a:buNone/>
            </a:pPr>
            <a:r>
              <a:rPr lang="en-GB" sz="1200" u="none" strike="noStrike" dirty="0">
                <a:effectLst/>
                <a:uFill>
                  <a:solidFill>
                    <a:srgbClr val="000000"/>
                  </a:solidFill>
                </a:uFill>
                <a:ea typeface="Arial" panose="020B0604020202020204" pitchFamily="34" charset="0"/>
                <a:cs typeface="Arial" panose="020B0604020202020204" pitchFamily="34" charset="0"/>
              </a:rPr>
              <a:t>Where a matter (referred to in paragraph 8 above</a:t>
            </a:r>
            <a:r>
              <a:rPr lang="en-GB" sz="1200" i="1" u="none" strike="noStrike" dirty="0">
                <a:effectLst/>
                <a:uFill>
                  <a:solidFill>
                    <a:srgbClr val="000000"/>
                  </a:solidFill>
                </a:uFill>
                <a:ea typeface="Arial" panose="020B0604020202020204" pitchFamily="34" charset="0"/>
                <a:cs typeface="Arial" panose="020B0604020202020204" pitchFamily="34" charset="0"/>
              </a:rPr>
              <a:t>)</a:t>
            </a:r>
            <a:r>
              <a:rPr lang="en-GB" sz="1200" b="1" i="1" u="none" strike="noStrike" dirty="0">
                <a:effectLst/>
                <a:uFill>
                  <a:solidFill>
                    <a:srgbClr val="000000"/>
                  </a:solidFill>
                </a:uFill>
                <a:ea typeface="Arial" panose="020B0604020202020204" pitchFamily="34" charset="0"/>
                <a:cs typeface="Arial" panose="020B0604020202020204" pitchFamily="34" charset="0"/>
              </a:rPr>
              <a:t> affects</a:t>
            </a:r>
            <a:r>
              <a:rPr lang="en-GB" sz="1200" i="1" u="none" strike="noStrike" dirty="0">
                <a:effectLst/>
                <a:uFill>
                  <a:solidFill>
                    <a:srgbClr val="000000"/>
                  </a:solidFill>
                </a:uFill>
                <a:ea typeface="Arial" panose="020B0604020202020204" pitchFamily="34" charset="0"/>
                <a:cs typeface="Arial" panose="020B0604020202020204" pitchFamily="34" charset="0"/>
              </a:rPr>
              <a:t> </a:t>
            </a:r>
            <a:r>
              <a:rPr lang="en-GB" sz="1200" u="none" strike="noStrike" dirty="0">
                <a:effectLst/>
                <a:uFill>
                  <a:solidFill>
                    <a:srgbClr val="000000"/>
                  </a:solidFill>
                </a:uFill>
                <a:ea typeface="Arial" panose="020B0604020202020204" pitchFamily="34" charset="0"/>
                <a:cs typeface="Arial" panose="020B0604020202020204" pitchFamily="34" charset="0"/>
              </a:rPr>
              <a:t>the financial interest or well-being: </a:t>
            </a:r>
          </a:p>
          <a:p>
            <a:pPr marL="742950" lvl="1" indent="-285750" fontAlgn="base">
              <a:lnSpc>
                <a:spcPct val="110000"/>
              </a:lnSpc>
              <a:buClr>
                <a:srgbClr val="000000"/>
              </a:buClr>
              <a:buSzPts val="1200"/>
              <a:buFont typeface="+mj-lt"/>
              <a:buAutoNum type="alphaLcPeriod"/>
            </a:pPr>
            <a:r>
              <a:rPr lang="en-GB" sz="1200" u="none" strike="noStrike" dirty="0">
                <a:effectLst/>
                <a:uFill>
                  <a:solidFill>
                    <a:srgbClr val="000000"/>
                  </a:solidFill>
                </a:uFill>
                <a:ea typeface="Arial" panose="020B0604020202020204" pitchFamily="34" charset="0"/>
                <a:cs typeface="Arial" panose="020B0604020202020204" pitchFamily="34" charset="0"/>
              </a:rPr>
              <a:t>to a greater extent than it affects the financial interests of the majority of inhabitants of the ward affected by the decision and; </a:t>
            </a:r>
          </a:p>
          <a:p>
            <a:pPr marL="742950" lvl="1" indent="-285750" fontAlgn="base">
              <a:lnSpc>
                <a:spcPct val="110000"/>
              </a:lnSpc>
              <a:buClr>
                <a:srgbClr val="000000"/>
              </a:buClr>
              <a:buSzPts val="1200"/>
              <a:buFont typeface="+mj-lt"/>
              <a:buAutoNum type="alphaLcPeriod"/>
            </a:pPr>
            <a:r>
              <a:rPr lang="en-GB" sz="1200" u="none" strike="noStrike" dirty="0">
                <a:effectLst/>
                <a:uFill>
                  <a:solidFill>
                    <a:srgbClr val="000000"/>
                  </a:solidFill>
                </a:uFill>
                <a:ea typeface="Arial" panose="020B0604020202020204" pitchFamily="34" charset="0"/>
                <a:cs typeface="Arial" panose="020B0604020202020204" pitchFamily="34" charset="0"/>
              </a:rPr>
              <a:t>a reasonable member of the public knowing all the facts would believe that it would affect your view of the wider public interest </a:t>
            </a:r>
            <a:endParaRPr lang="en-GB" sz="1200" dirty="0">
              <a:uFill>
                <a:solidFill>
                  <a:srgbClr val="000000"/>
                </a:solidFill>
              </a:uFill>
              <a:ea typeface="Arial" panose="020B0604020202020204" pitchFamily="34" charset="0"/>
              <a:cs typeface="Arial" panose="020B0604020202020204" pitchFamily="34" charset="0"/>
            </a:endParaRPr>
          </a:p>
          <a:p>
            <a:pPr marL="114300" indent="0" fontAlgn="base">
              <a:lnSpc>
                <a:spcPct val="110000"/>
              </a:lnSpc>
              <a:buClr>
                <a:srgbClr val="000000"/>
              </a:buClr>
              <a:buSzPts val="1200"/>
              <a:buNone/>
            </a:pPr>
            <a:r>
              <a:rPr lang="en-GB" sz="1500" u="none" strike="noStrike" dirty="0">
                <a:effectLst/>
                <a:uFill>
                  <a:solidFill>
                    <a:srgbClr val="000000"/>
                  </a:solidFill>
                </a:uFill>
                <a:ea typeface="Arial" panose="020B0604020202020204" pitchFamily="34" charset="0"/>
                <a:cs typeface="Arial" panose="020B0604020202020204" pitchFamily="34" charset="0"/>
              </a:rPr>
              <a:t>If it is a ‘sensitive interest’, you do not have to disclose the nature of the interest, just that you have an interest.</a:t>
            </a:r>
          </a:p>
        </p:txBody>
      </p:sp>
    </p:spTree>
    <p:extLst>
      <p:ext uri="{BB962C8B-B14F-4D97-AF65-F5344CB8AC3E}">
        <p14:creationId xmlns:p14="http://schemas.microsoft.com/office/powerpoint/2010/main" val="334564016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0C6835-F707-C1E9-DEED-B057875DE000}"/>
              </a:ext>
            </a:extLst>
          </p:cNvPr>
          <p:cNvSpPr>
            <a:spLocks noGrp="1"/>
          </p:cNvSpPr>
          <p:nvPr>
            <p:ph type="title"/>
          </p:nvPr>
        </p:nvSpPr>
        <p:spPr/>
        <p:txBody>
          <a:bodyPr/>
          <a:lstStyle/>
          <a:p>
            <a:r>
              <a:rPr lang="en-GB" dirty="0"/>
              <a:t>25/26-232. Dispensation Requests </a:t>
            </a:r>
          </a:p>
        </p:txBody>
      </p:sp>
      <p:sp>
        <p:nvSpPr>
          <p:cNvPr id="3" name="Content Placeholder 2">
            <a:extLst>
              <a:ext uri="{FF2B5EF4-FFF2-40B4-BE49-F238E27FC236}">
                <a16:creationId xmlns:a16="http://schemas.microsoft.com/office/drawing/2014/main" id="{38C59D4A-FF56-F19E-664F-9D95ECD80BF8}"/>
              </a:ext>
            </a:extLst>
          </p:cNvPr>
          <p:cNvSpPr>
            <a:spLocks noGrp="1"/>
          </p:cNvSpPr>
          <p:nvPr>
            <p:ph idx="1"/>
          </p:nvPr>
        </p:nvSpPr>
        <p:spPr/>
        <p:txBody>
          <a:bodyPr/>
          <a:lstStyle/>
          <a:p>
            <a:r>
              <a:rPr lang="en-GB" dirty="0"/>
              <a:t>None received</a:t>
            </a:r>
          </a:p>
        </p:txBody>
      </p:sp>
    </p:spTree>
    <p:extLst>
      <p:ext uri="{BB962C8B-B14F-4D97-AF65-F5344CB8AC3E}">
        <p14:creationId xmlns:p14="http://schemas.microsoft.com/office/powerpoint/2010/main" val="127803840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85151E-C746-92F2-90A4-6458989F0745}"/>
              </a:ext>
            </a:extLst>
          </p:cNvPr>
          <p:cNvSpPr>
            <a:spLocks noGrp="1"/>
          </p:cNvSpPr>
          <p:nvPr>
            <p:ph type="title"/>
          </p:nvPr>
        </p:nvSpPr>
        <p:spPr/>
        <p:txBody>
          <a:bodyPr/>
          <a:lstStyle/>
          <a:p>
            <a:r>
              <a:rPr lang="en-GB" dirty="0"/>
              <a:t>25/26-233. Minutes</a:t>
            </a:r>
          </a:p>
        </p:txBody>
      </p:sp>
      <p:sp>
        <p:nvSpPr>
          <p:cNvPr id="3" name="Content Placeholder 2">
            <a:extLst>
              <a:ext uri="{FF2B5EF4-FFF2-40B4-BE49-F238E27FC236}">
                <a16:creationId xmlns:a16="http://schemas.microsoft.com/office/drawing/2014/main" id="{AC024098-AE86-FC6D-4B46-E004438D9412}"/>
              </a:ext>
            </a:extLst>
          </p:cNvPr>
          <p:cNvSpPr>
            <a:spLocks noGrp="1"/>
          </p:cNvSpPr>
          <p:nvPr>
            <p:ph idx="1"/>
          </p:nvPr>
        </p:nvSpPr>
        <p:spPr/>
        <p:txBody>
          <a:bodyPr/>
          <a:lstStyle/>
          <a:p>
            <a:pPr marL="0" indent="0">
              <a:buNone/>
            </a:pPr>
            <a:r>
              <a:rPr lang="en-GB" dirty="0"/>
              <a:t>Please see separate file in Dropbox / on website:</a:t>
            </a:r>
          </a:p>
          <a:p>
            <a:pPr marL="0" indent="0">
              <a:buNone/>
            </a:pPr>
            <a:r>
              <a:rPr lang="en-US" dirty="0"/>
              <a:t>25-26-233. Minutes - </a:t>
            </a:r>
            <a:r>
              <a:rPr lang="en-US" i="1" dirty="0"/>
              <a:t>Draft</a:t>
            </a:r>
            <a:r>
              <a:rPr lang="en-US" dirty="0"/>
              <a:t> Full Council Meeting, 2</a:t>
            </a:r>
            <a:r>
              <a:rPr lang="en-US" baseline="30000" dirty="0"/>
              <a:t>nd</a:t>
            </a:r>
            <a:r>
              <a:rPr lang="en-US" dirty="0"/>
              <a:t> March 2026.</a:t>
            </a:r>
          </a:p>
          <a:p>
            <a:pPr marL="0" indent="0">
              <a:buNone/>
            </a:pPr>
            <a:endParaRPr lang="en-US" dirty="0"/>
          </a:p>
          <a:p>
            <a:pPr marL="0" indent="0">
              <a:buNone/>
            </a:pPr>
            <a:r>
              <a:rPr lang="en-US" dirty="0"/>
              <a:t>25-26-233 Minutes – </a:t>
            </a:r>
            <a:r>
              <a:rPr lang="en-US" i="1" dirty="0"/>
              <a:t>Draft </a:t>
            </a:r>
            <a:r>
              <a:rPr lang="en-US" dirty="0"/>
              <a:t>Planning </a:t>
            </a:r>
            <a:r>
              <a:rPr lang="en-US"/>
              <a:t>Committee Meeting, 16</a:t>
            </a:r>
            <a:r>
              <a:rPr lang="en-US" baseline="30000"/>
              <a:t>th</a:t>
            </a:r>
            <a:r>
              <a:rPr lang="en-US"/>
              <a:t> March 2026.</a:t>
            </a:r>
            <a:endParaRPr lang="en-US" dirty="0"/>
          </a:p>
        </p:txBody>
      </p:sp>
    </p:spTree>
    <p:extLst>
      <p:ext uri="{BB962C8B-B14F-4D97-AF65-F5344CB8AC3E}">
        <p14:creationId xmlns:p14="http://schemas.microsoft.com/office/powerpoint/2010/main" val="245547523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A1CD3C-532A-76CF-4D40-2D56FEF8D96F}"/>
              </a:ext>
            </a:extLst>
          </p:cNvPr>
          <p:cNvSpPr>
            <a:spLocks noGrp="1"/>
          </p:cNvSpPr>
          <p:nvPr>
            <p:ph type="title"/>
          </p:nvPr>
        </p:nvSpPr>
        <p:spPr>
          <a:xfrm>
            <a:off x="471488" y="486837"/>
            <a:ext cx="5915025" cy="622635"/>
          </a:xfrm>
        </p:spPr>
        <p:txBody>
          <a:bodyPr/>
          <a:lstStyle/>
          <a:p>
            <a:r>
              <a:rPr lang="en-GB" dirty="0"/>
              <a:t>25/26-234. Deputy Clerk’s Report</a:t>
            </a:r>
          </a:p>
        </p:txBody>
      </p:sp>
      <p:sp>
        <p:nvSpPr>
          <p:cNvPr id="3" name="Content Placeholder 2">
            <a:extLst>
              <a:ext uri="{FF2B5EF4-FFF2-40B4-BE49-F238E27FC236}">
                <a16:creationId xmlns:a16="http://schemas.microsoft.com/office/drawing/2014/main" id="{DE531E22-302F-26C6-76B2-145507F7B0FB}"/>
              </a:ext>
            </a:extLst>
          </p:cNvPr>
          <p:cNvSpPr>
            <a:spLocks noGrp="1"/>
          </p:cNvSpPr>
          <p:nvPr>
            <p:ph idx="1"/>
          </p:nvPr>
        </p:nvSpPr>
        <p:spPr>
          <a:xfrm>
            <a:off x="471488" y="1024128"/>
            <a:ext cx="5915025" cy="8119872"/>
          </a:xfrm>
        </p:spPr>
        <p:txBody>
          <a:bodyPr>
            <a:normAutofit fontScale="62500" lnSpcReduction="20000"/>
          </a:bodyPr>
          <a:lstStyle/>
          <a:p>
            <a:pPr marL="0" indent="0">
              <a:lnSpc>
                <a:spcPct val="110000"/>
              </a:lnSpc>
              <a:buNone/>
            </a:pPr>
            <a:r>
              <a:rPr lang="en-GB" dirty="0" err="1"/>
              <a:t>CCllr</a:t>
            </a:r>
            <a:r>
              <a:rPr lang="en-GB" dirty="0"/>
              <a:t> Keane provided a helpful summary on how to make a claim for </a:t>
            </a:r>
            <a:r>
              <a:rPr lang="en-GB" b="1" dirty="0"/>
              <a:t>pothole damage </a:t>
            </a:r>
            <a:r>
              <a:rPr lang="en-GB" dirty="0"/>
              <a:t>to vehicles which was published on the HPC website and mentioned on the Facebook page.</a:t>
            </a:r>
          </a:p>
          <a:p>
            <a:pPr marL="0" indent="0">
              <a:lnSpc>
                <a:spcPct val="110000"/>
              </a:lnSpc>
              <a:buNone/>
            </a:pPr>
            <a:r>
              <a:rPr lang="en-GB" b="1" dirty="0"/>
              <a:t>Streetlighting</a:t>
            </a:r>
            <a:r>
              <a:rPr lang="en-GB" dirty="0"/>
              <a:t>: Following conversion from sodium lamps to LED contacted UK Power Networks and secured re-assessment of the </a:t>
            </a:r>
            <a:r>
              <a:rPr lang="en-GB" b="1" dirty="0"/>
              <a:t>MPAN</a:t>
            </a:r>
            <a:r>
              <a:rPr lang="en-GB" dirty="0"/>
              <a:t> </a:t>
            </a:r>
            <a:r>
              <a:rPr lang="en-GB" dirty="0" err="1"/>
              <a:t>wef</a:t>
            </a:r>
            <a:r>
              <a:rPr lang="en-GB" dirty="0"/>
              <a:t> 1</a:t>
            </a:r>
            <a:r>
              <a:rPr lang="en-GB" baseline="30000" dirty="0"/>
              <a:t>st</a:t>
            </a:r>
            <a:r>
              <a:rPr lang="en-GB" dirty="0"/>
              <a:t> March. Energy company has been informed. The invoice for streetlighting power in March (less than £90) suggests significant savings will be achieved.</a:t>
            </a:r>
          </a:p>
          <a:p>
            <a:pPr marL="0" indent="0">
              <a:lnSpc>
                <a:spcPct val="110000"/>
              </a:lnSpc>
              <a:buNone/>
            </a:pPr>
            <a:r>
              <a:rPr lang="en-GB" dirty="0"/>
              <a:t>Contacted potential contributors to the </a:t>
            </a:r>
            <a:r>
              <a:rPr lang="en-GB" b="1" dirty="0"/>
              <a:t>Annual Parish Meeting</a:t>
            </a:r>
            <a:r>
              <a:rPr lang="en-GB" dirty="0"/>
              <a:t>.</a:t>
            </a:r>
          </a:p>
          <a:p>
            <a:pPr marL="0" indent="0">
              <a:lnSpc>
                <a:spcPct val="110000"/>
              </a:lnSpc>
              <a:buNone/>
            </a:pPr>
            <a:r>
              <a:rPr lang="en-GB" dirty="0"/>
              <a:t>Was advised the call for a </a:t>
            </a:r>
            <a:r>
              <a:rPr lang="en-GB" b="1" dirty="0"/>
              <a:t>Pink Bin </a:t>
            </a:r>
            <a:r>
              <a:rPr lang="en-GB" dirty="0"/>
              <a:t>in the village has been taken up by the Methodist Church with a view to it being located on their site.</a:t>
            </a:r>
          </a:p>
          <a:p>
            <a:pPr marL="0" indent="0">
              <a:lnSpc>
                <a:spcPct val="110000"/>
              </a:lnSpc>
              <a:buNone/>
            </a:pPr>
            <a:r>
              <a:rPr lang="en-GB" b="1" dirty="0"/>
              <a:t>Damage to a tree </a:t>
            </a:r>
            <a:r>
              <a:rPr lang="en-GB" dirty="0"/>
              <a:t>at corner of churchyard with potential health and safety: contractor instructed for emergency action which was completed within 24 hours.</a:t>
            </a:r>
          </a:p>
          <a:p>
            <a:pPr marL="0" indent="0">
              <a:lnSpc>
                <a:spcPct val="110000"/>
              </a:lnSpc>
              <a:buNone/>
            </a:pPr>
            <a:r>
              <a:rPr lang="en-GB" dirty="0"/>
              <a:t>From Monach Farm, 18</a:t>
            </a:r>
            <a:r>
              <a:rPr lang="en-GB" baseline="30000" dirty="0"/>
              <a:t>th</a:t>
            </a:r>
            <a:r>
              <a:rPr lang="en-GB" dirty="0"/>
              <a:t> March: </a:t>
            </a:r>
            <a:r>
              <a:rPr lang="en-GB" i="1" dirty="0"/>
              <a:t>“Cambridge Water are attempting to find the </a:t>
            </a:r>
            <a:r>
              <a:rPr lang="en-GB" b="1" i="1" dirty="0"/>
              <a:t>leak … causing problems along Wraggs Row</a:t>
            </a:r>
            <a:r>
              <a:rPr lang="en-GB" i="1" dirty="0"/>
              <a:t> and in front of the farm. I (RR) have pointed out … the damage to the tarmac and they have agreed this is CQD which they will repair once the underground leak has been rectified.”</a:t>
            </a:r>
          </a:p>
          <a:p>
            <a:pPr marL="0" indent="0">
              <a:lnSpc>
                <a:spcPct val="110000"/>
              </a:lnSpc>
              <a:buNone/>
            </a:pPr>
            <a:r>
              <a:rPr lang="en-US" dirty="0"/>
              <a:t>Comment about the new speed restrictions received from a parishioner: “</a:t>
            </a:r>
            <a:r>
              <a:rPr lang="en-US" i="1" dirty="0"/>
              <a:t>The </a:t>
            </a:r>
            <a:r>
              <a:rPr lang="en-US" b="1" i="1" dirty="0"/>
              <a:t>new 20 mile limit </a:t>
            </a:r>
            <a:r>
              <a:rPr lang="en-US" i="1" dirty="0"/>
              <a:t>stops by the shop allowing cars to accelerate to 30 after that has  made the junction at Church end on to Potton Road more dangerous.” </a:t>
            </a:r>
            <a:r>
              <a:rPr lang="en-US" dirty="0"/>
              <a:t>Parishioner has been advised the matter to be brought to the Council’s attention</a:t>
            </a:r>
            <a:r>
              <a:rPr lang="en-US" i="1" dirty="0"/>
              <a:t>. </a:t>
            </a:r>
            <a:r>
              <a:rPr lang="en-US" dirty="0"/>
              <a:t>Other comments have expressed surprise the new restriction does not include the road across The Green.</a:t>
            </a:r>
          </a:p>
          <a:p>
            <a:pPr marL="0" indent="0">
              <a:lnSpc>
                <a:spcPct val="110000"/>
              </a:lnSpc>
              <a:buNone/>
            </a:pPr>
            <a:r>
              <a:rPr lang="en-US" dirty="0"/>
              <a:t>Update from NALC re </a:t>
            </a:r>
            <a:r>
              <a:rPr lang="en-US" b="1" dirty="0"/>
              <a:t>potential payroll impact of national negotiations</a:t>
            </a:r>
            <a:r>
              <a:rPr lang="en-US" dirty="0"/>
              <a:t>: “</a:t>
            </a:r>
            <a:r>
              <a:rPr lang="en-US" i="1" dirty="0"/>
              <a:t>The national local government employers have published updates on their negotiations with the NJC unions on the 2026 pay settlement which includes a full and final offer of 3.30%.”</a:t>
            </a:r>
          </a:p>
          <a:p>
            <a:pPr marL="0" indent="0">
              <a:lnSpc>
                <a:spcPct val="110000"/>
              </a:lnSpc>
              <a:buNone/>
            </a:pPr>
            <a:r>
              <a:rPr lang="en-US" dirty="0"/>
              <a:t>Meetings of the </a:t>
            </a:r>
            <a:r>
              <a:rPr lang="en-US" b="1" dirty="0"/>
              <a:t>Green Open Spaces Management Working Group </a:t>
            </a:r>
            <a:r>
              <a:rPr lang="en-US" dirty="0"/>
              <a:t>were held in March. The outcomes are reflected in matters raised in the Green Open Spaces agenda item.</a:t>
            </a:r>
          </a:p>
          <a:p>
            <a:pPr marL="0" indent="0">
              <a:lnSpc>
                <a:spcPct val="110000"/>
              </a:lnSpc>
              <a:buNone/>
            </a:pPr>
            <a:r>
              <a:rPr lang="en-US" dirty="0"/>
              <a:t>The inaugural meeting of the </a:t>
            </a:r>
            <a:r>
              <a:rPr lang="en-US" b="1" dirty="0"/>
              <a:t>Hilton Flood Action Working Group </a:t>
            </a:r>
            <a:r>
              <a:rPr lang="en-US" dirty="0"/>
              <a:t>will take place on Tuesday 2</a:t>
            </a:r>
            <a:r>
              <a:rPr lang="en-US" baseline="30000" dirty="0"/>
              <a:t>nd</a:t>
            </a:r>
            <a:r>
              <a:rPr lang="en-US" dirty="0"/>
              <a:t> June.</a:t>
            </a:r>
          </a:p>
          <a:p>
            <a:pPr marL="0" indent="0">
              <a:lnSpc>
                <a:spcPct val="110000"/>
              </a:lnSpc>
              <a:buNone/>
            </a:pPr>
            <a:r>
              <a:rPr lang="en-US" b="1" dirty="0"/>
              <a:t>PC finances</a:t>
            </a:r>
            <a:r>
              <a:rPr lang="en-US" dirty="0"/>
              <a:t>: After discussion with Cllr Norton, Chair of the Finance Committee transferred a sum from savings to the current account to maintain liquidity until the first part of the 2026/27 Precept arrives (30</a:t>
            </a:r>
            <a:r>
              <a:rPr lang="en-US" baseline="30000" dirty="0"/>
              <a:t>th</a:t>
            </a:r>
            <a:r>
              <a:rPr lang="en-US" dirty="0"/>
              <a:t> April).</a:t>
            </a:r>
          </a:p>
          <a:p>
            <a:pPr marL="0" indent="0">
              <a:lnSpc>
                <a:spcPct val="110000"/>
              </a:lnSpc>
              <a:buNone/>
            </a:pPr>
            <a:endParaRPr lang="en-GB" i="1" dirty="0"/>
          </a:p>
          <a:p>
            <a:pPr marL="0" indent="0">
              <a:lnSpc>
                <a:spcPct val="110000"/>
              </a:lnSpc>
              <a:buNone/>
            </a:pPr>
            <a:endParaRPr lang="en-GB" i="1" dirty="0"/>
          </a:p>
        </p:txBody>
      </p:sp>
      <p:sp>
        <p:nvSpPr>
          <p:cNvPr id="4" name="Rectangle 1">
            <a:extLst>
              <a:ext uri="{FF2B5EF4-FFF2-40B4-BE49-F238E27FC236}">
                <a16:creationId xmlns:a16="http://schemas.microsoft.com/office/drawing/2014/main" id="{879658F4-A358-4E77-A6B0-9A3B7DBA2208}"/>
              </a:ext>
            </a:extLst>
          </p:cNvPr>
          <p:cNvSpPr>
            <a:spLocks noChangeArrowheads="1"/>
          </p:cNvSpPr>
          <p:nvPr/>
        </p:nvSpPr>
        <p:spPr bwMode="auto">
          <a:xfrm>
            <a:off x="0" y="-138499"/>
            <a:ext cx="227948"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dirty="0">
                <a:ln>
                  <a:noFill/>
                </a:ln>
                <a:solidFill>
                  <a:srgbClr val="212121"/>
                </a:solidFill>
                <a:effectLst/>
                <a:latin typeface="Aptos" panose="020B0004020202020204" pitchFamily="34" charset="0"/>
              </a:rPr>
              <a:t>.</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229369743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9E6D3F-A145-9465-73CF-EEA980BD61F9}"/>
              </a:ext>
            </a:extLst>
          </p:cNvPr>
          <p:cNvSpPr>
            <a:spLocks noGrp="1"/>
          </p:cNvSpPr>
          <p:nvPr>
            <p:ph type="title"/>
          </p:nvPr>
        </p:nvSpPr>
        <p:spPr/>
        <p:txBody>
          <a:bodyPr/>
          <a:lstStyle/>
          <a:p>
            <a:r>
              <a:rPr lang="en-GB" dirty="0"/>
              <a:t>25/26-235. Delegated Decisions</a:t>
            </a:r>
          </a:p>
        </p:txBody>
      </p:sp>
      <p:sp>
        <p:nvSpPr>
          <p:cNvPr id="5" name="Content Placeholder 4">
            <a:extLst>
              <a:ext uri="{FF2B5EF4-FFF2-40B4-BE49-F238E27FC236}">
                <a16:creationId xmlns:a16="http://schemas.microsoft.com/office/drawing/2014/main" id="{37F95F72-2156-5D70-A706-96A7214E88DA}"/>
              </a:ext>
            </a:extLst>
          </p:cNvPr>
          <p:cNvSpPr>
            <a:spLocks noGrp="1"/>
          </p:cNvSpPr>
          <p:nvPr>
            <p:ph idx="1"/>
          </p:nvPr>
        </p:nvSpPr>
        <p:spPr/>
        <p:txBody>
          <a:bodyPr/>
          <a:lstStyle/>
          <a:p>
            <a:r>
              <a:rPr lang="en-GB" dirty="0"/>
              <a:t>Authorisation sought from and given by Chairman to clear 2 invoices ahead of the year end and expedite emergency tree work:</a:t>
            </a:r>
          </a:p>
          <a:p>
            <a:pPr marL="0" indent="0">
              <a:buNone/>
            </a:pPr>
            <a:r>
              <a:rPr lang="en-GB" dirty="0"/>
              <a:t>	235.1 £600 for tree work</a:t>
            </a:r>
          </a:p>
          <a:p>
            <a:pPr marL="0" indent="0">
              <a:buNone/>
            </a:pPr>
            <a:r>
              <a:rPr lang="en-GB" dirty="0"/>
              <a:t>	235.2 £180 for recent Safety Inspection of 	Jubilee Playground</a:t>
            </a:r>
          </a:p>
          <a:p>
            <a:pPr marL="0" indent="0">
              <a:buNone/>
            </a:pPr>
            <a:r>
              <a:rPr lang="en-GB" dirty="0"/>
              <a:t>	235.3 Work to address health and safety risk </a:t>
            </a:r>
            <a:r>
              <a:rPr lang="en-GB"/>
              <a:t>– 	see commentary in 234 above.</a:t>
            </a:r>
            <a:endParaRPr lang="en-GB" dirty="0"/>
          </a:p>
          <a:p>
            <a:pPr>
              <a:buFont typeface="Wingdings" panose="05000000000000000000" pitchFamily="2" charset="2"/>
              <a:buChar char="Ø"/>
            </a:pPr>
            <a:endParaRPr lang="en-GB" dirty="0"/>
          </a:p>
          <a:p>
            <a:pPr>
              <a:buFont typeface="Wingdings" panose="05000000000000000000" pitchFamily="2" charset="2"/>
              <a:buChar char="Ø"/>
            </a:pPr>
            <a:endParaRPr lang="en-GB" dirty="0"/>
          </a:p>
        </p:txBody>
      </p:sp>
    </p:spTree>
    <p:extLst>
      <p:ext uri="{BB962C8B-B14F-4D97-AF65-F5344CB8AC3E}">
        <p14:creationId xmlns:p14="http://schemas.microsoft.com/office/powerpoint/2010/main" val="326432695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6E2760-2614-BBC7-231A-7970D5E90466}"/>
              </a:ext>
            </a:extLst>
          </p:cNvPr>
          <p:cNvSpPr>
            <a:spLocks noGrp="1"/>
          </p:cNvSpPr>
          <p:nvPr>
            <p:ph type="title"/>
          </p:nvPr>
        </p:nvSpPr>
        <p:spPr/>
        <p:txBody>
          <a:bodyPr/>
          <a:lstStyle/>
          <a:p>
            <a:r>
              <a:rPr lang="en-GB" dirty="0"/>
              <a:t>25/26-236. Green Open Spaces</a:t>
            </a:r>
          </a:p>
        </p:txBody>
      </p:sp>
      <p:sp>
        <p:nvSpPr>
          <p:cNvPr id="3" name="Content Placeholder 2">
            <a:extLst>
              <a:ext uri="{FF2B5EF4-FFF2-40B4-BE49-F238E27FC236}">
                <a16:creationId xmlns:a16="http://schemas.microsoft.com/office/drawing/2014/main" id="{5405F493-EE4A-954F-0E6F-156095417BE4}"/>
              </a:ext>
            </a:extLst>
          </p:cNvPr>
          <p:cNvSpPr>
            <a:spLocks noGrp="1"/>
          </p:cNvSpPr>
          <p:nvPr>
            <p:ph idx="1"/>
          </p:nvPr>
        </p:nvSpPr>
        <p:spPr/>
        <p:txBody>
          <a:bodyPr>
            <a:normAutofit fontScale="92500" lnSpcReduction="10000"/>
          </a:bodyPr>
          <a:lstStyle/>
          <a:p>
            <a:r>
              <a:rPr lang="en-GB" dirty="0"/>
              <a:t>236.2 – Provides for a post and rope option as against post and wire and post and rail previously considered. This will be at minimal cost – essentially the provision of about 100 metres of suitable rope. Photographs of an equivalent shown for Cllrs in Dropbox,</a:t>
            </a:r>
          </a:p>
          <a:p>
            <a:r>
              <a:rPr lang="en-GB" dirty="0"/>
              <a:t>236.3 – This is a more robust proposal than previously put forward and – if adopted - due to the nesting season unlikely to proceed for several months.</a:t>
            </a:r>
          </a:p>
          <a:p>
            <a:r>
              <a:rPr lang="en-GB" dirty="0"/>
              <a:t>236.4 - This relates to proposals considered previously and with a desire to find a mutually acceptable conclusion.</a:t>
            </a:r>
          </a:p>
          <a:p>
            <a:r>
              <a:rPr lang="en-GB" dirty="0"/>
              <a:t>236.5 – This refers to 2 small trees felt to be an impediment to the movement of machinery when access down Wraggs Row is not feasible. Photographs shown for Cllrs in Dropbox.</a:t>
            </a:r>
          </a:p>
          <a:p>
            <a:r>
              <a:rPr lang="en-GB" dirty="0"/>
              <a:t>236.6 – Badly damaged goalmouth areas at both ends. Thought to be health and safety risk. As goals deemed not easily moved, action proposed: remove nets, fill in holes with suitable top-soil, re-seed and whilst new grass growing put fencing round. Do one goal at a time? Photographs for Cllrs in Dropbox.</a:t>
            </a:r>
          </a:p>
        </p:txBody>
      </p:sp>
    </p:spTree>
    <p:extLst>
      <p:ext uri="{BB962C8B-B14F-4D97-AF65-F5344CB8AC3E}">
        <p14:creationId xmlns:p14="http://schemas.microsoft.com/office/powerpoint/2010/main" val="181135210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2D0344-67C2-2FEB-FFE8-9F3B7927AEC6}"/>
              </a:ext>
            </a:extLst>
          </p:cNvPr>
          <p:cNvSpPr>
            <a:spLocks noGrp="1"/>
          </p:cNvSpPr>
          <p:nvPr>
            <p:ph type="title"/>
          </p:nvPr>
        </p:nvSpPr>
        <p:spPr/>
        <p:txBody>
          <a:bodyPr/>
          <a:lstStyle/>
          <a:p>
            <a:r>
              <a:rPr lang="en-GB" dirty="0"/>
              <a:t>25/26-238. Planning application – 7 Tithe Close</a:t>
            </a:r>
          </a:p>
        </p:txBody>
      </p:sp>
      <p:sp>
        <p:nvSpPr>
          <p:cNvPr id="3" name="Content Placeholder 2">
            <a:extLst>
              <a:ext uri="{FF2B5EF4-FFF2-40B4-BE49-F238E27FC236}">
                <a16:creationId xmlns:a16="http://schemas.microsoft.com/office/drawing/2014/main" id="{6701F9A8-04EB-5FFE-4643-210C5418F0A9}"/>
              </a:ext>
            </a:extLst>
          </p:cNvPr>
          <p:cNvSpPr>
            <a:spLocks noGrp="1"/>
          </p:cNvSpPr>
          <p:nvPr>
            <p:ph idx="1"/>
          </p:nvPr>
        </p:nvSpPr>
        <p:spPr/>
        <p:txBody>
          <a:bodyPr/>
          <a:lstStyle/>
          <a:p>
            <a:r>
              <a:rPr lang="en-GB" dirty="0"/>
              <a:t>Whilst this application was discussed at the Planning Committee on 16</a:t>
            </a:r>
            <a:r>
              <a:rPr lang="en-GB" baseline="30000" dirty="0"/>
              <a:t>th</a:t>
            </a:r>
            <a:r>
              <a:rPr lang="en-GB" dirty="0"/>
              <a:t> March the parishioners have subsequently submitted revised plans and HDC is inviting any comments </a:t>
            </a:r>
            <a:r>
              <a:rPr lang="en-GB"/>
              <a:t>on the latest </a:t>
            </a:r>
            <a:r>
              <a:rPr lang="en-GB" dirty="0"/>
              <a:t>revisions now.</a:t>
            </a:r>
          </a:p>
        </p:txBody>
      </p:sp>
    </p:spTree>
    <p:extLst>
      <p:ext uri="{BB962C8B-B14F-4D97-AF65-F5344CB8AC3E}">
        <p14:creationId xmlns:p14="http://schemas.microsoft.com/office/powerpoint/2010/main" val="3992838197"/>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2013 - 2022"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12694</TotalTime>
  <Words>1591</Words>
  <Application>Microsoft Office PowerPoint</Application>
  <PresentationFormat>On-screen Show (4:3)</PresentationFormat>
  <Paragraphs>75</Paragraphs>
  <Slides>16</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16</vt:i4>
      </vt:variant>
    </vt:vector>
  </HeadingPairs>
  <TitlesOfParts>
    <vt:vector size="22" baseType="lpstr">
      <vt:lpstr>Aptos</vt:lpstr>
      <vt:lpstr>Arial</vt:lpstr>
      <vt:lpstr>Calibri</vt:lpstr>
      <vt:lpstr>Calibri Light</vt:lpstr>
      <vt:lpstr>Wingdings</vt:lpstr>
      <vt:lpstr>Office Theme</vt:lpstr>
      <vt:lpstr>Hilton Parish Council Supporting Documents</vt:lpstr>
      <vt:lpstr>25/26-230. Apologies</vt:lpstr>
      <vt:lpstr>25/26-231. Declarations of Interest</vt:lpstr>
      <vt:lpstr>25/26-232. Dispensation Requests </vt:lpstr>
      <vt:lpstr>25/26-233. Minutes</vt:lpstr>
      <vt:lpstr>25/26-234. Deputy Clerk’s Report</vt:lpstr>
      <vt:lpstr>25/26-235. Delegated Decisions</vt:lpstr>
      <vt:lpstr>25/26-236. Green Open Spaces</vt:lpstr>
      <vt:lpstr>25/26-238. Planning application – 7 Tithe Close</vt:lpstr>
      <vt:lpstr>25/26-239. Report on Jubilee Playground</vt:lpstr>
      <vt:lpstr>25/26-240 – Maintenance Contract with JCS</vt:lpstr>
      <vt:lpstr>25/26-243. Letter from Citizens Advice Rural Cambs </vt:lpstr>
      <vt:lpstr>25/26-248. Financial Reports</vt:lpstr>
      <vt:lpstr>25/26-253 Potential new easement application</vt:lpstr>
      <vt:lpstr>25/26-254. Legal Advice on  bequest matter</vt:lpstr>
      <vt:lpstr>25/26-255. Quotation for demolition of shed in area the subject of a bequest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Hilton Parish Council Supporting Documents</dc:title>
  <dc:creator>Nicola Webster</dc:creator>
  <cp:lastModifiedBy>Nicola Webster</cp:lastModifiedBy>
  <cp:revision>203</cp:revision>
  <cp:lastPrinted>2026-02-25T11:01:02Z</cp:lastPrinted>
  <dcterms:created xsi:type="dcterms:W3CDTF">2022-11-30T12:22:10Z</dcterms:created>
  <dcterms:modified xsi:type="dcterms:W3CDTF">2026-04-08T08:26:15Z</dcterms:modified>
</cp:coreProperties>
</file>