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84" r:id="rId3"/>
    <p:sldId id="279" r:id="rId4"/>
    <p:sldId id="259" r:id="rId5"/>
    <p:sldId id="258" r:id="rId6"/>
    <p:sldId id="280" r:id="rId7"/>
    <p:sldId id="281" r:id="rId8"/>
    <p:sldId id="329" r:id="rId9"/>
    <p:sldId id="351" r:id="rId10"/>
    <p:sldId id="360" r:id="rId11"/>
    <p:sldId id="354" r:id="rId12"/>
    <p:sldId id="359" r:id="rId13"/>
    <p:sldId id="330" r:id="rId14"/>
    <p:sldId id="361" r:id="rId15"/>
  </p:sldIdLst>
  <p:sldSz cx="6858000" cy="9144000" type="screen4x3"/>
  <p:notesSz cx="6888163" cy="9671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43" autoAdjust="0"/>
    <p:restoredTop sz="94660"/>
  </p:normalViewPr>
  <p:slideViewPr>
    <p:cSldViewPr snapToGrid="0">
      <p:cViewPr varScale="1">
        <p:scale>
          <a:sx n="62" d="100"/>
          <a:sy n="62" d="100"/>
        </p:scale>
        <p:origin x="23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485232"/>
          </a:xfrm>
          <a:prstGeom prst="rect">
            <a:avLst/>
          </a:prstGeom>
        </p:spPr>
        <p:txBody>
          <a:bodyPr vert="horz" lIns="94622" tIns="47311" rIns="94622" bIns="47311" rtlCol="0"/>
          <a:lstStyle>
            <a:lvl1pPr algn="l">
              <a:defRPr sz="1200"/>
            </a:lvl1pPr>
          </a:lstStyle>
          <a:p>
            <a:endParaRPr lang="en-GB"/>
          </a:p>
        </p:txBody>
      </p:sp>
      <p:sp>
        <p:nvSpPr>
          <p:cNvPr id="3" name="Date Placeholder 2"/>
          <p:cNvSpPr>
            <a:spLocks noGrp="1"/>
          </p:cNvSpPr>
          <p:nvPr>
            <p:ph type="dt" idx="1"/>
          </p:nvPr>
        </p:nvSpPr>
        <p:spPr>
          <a:xfrm>
            <a:off x="3901698" y="0"/>
            <a:ext cx="2984871" cy="485232"/>
          </a:xfrm>
          <a:prstGeom prst="rect">
            <a:avLst/>
          </a:prstGeom>
        </p:spPr>
        <p:txBody>
          <a:bodyPr vert="horz" lIns="94622" tIns="47311" rIns="94622" bIns="47311" rtlCol="0"/>
          <a:lstStyle>
            <a:lvl1pPr algn="r">
              <a:defRPr sz="1200"/>
            </a:lvl1pPr>
          </a:lstStyle>
          <a:p>
            <a:fld id="{9BADA18B-EAF3-4971-AA03-E8426A625F34}" type="datetimeFigureOut">
              <a:rPr lang="en-GB" smtClean="0"/>
              <a:t>25/02/2026</a:t>
            </a:fld>
            <a:endParaRPr lang="en-GB"/>
          </a:p>
        </p:txBody>
      </p:sp>
      <p:sp>
        <p:nvSpPr>
          <p:cNvPr id="4" name="Slide Image Placeholder 3"/>
          <p:cNvSpPr>
            <a:spLocks noGrp="1" noRot="1" noChangeAspect="1"/>
          </p:cNvSpPr>
          <p:nvPr>
            <p:ph type="sldImg" idx="2"/>
          </p:nvPr>
        </p:nvSpPr>
        <p:spPr>
          <a:xfrm>
            <a:off x="2220913" y="1208088"/>
            <a:ext cx="2446337" cy="3265487"/>
          </a:xfrm>
          <a:prstGeom prst="rect">
            <a:avLst/>
          </a:prstGeom>
          <a:noFill/>
          <a:ln w="12700">
            <a:solidFill>
              <a:prstClr val="black"/>
            </a:solidFill>
          </a:ln>
        </p:spPr>
        <p:txBody>
          <a:bodyPr vert="horz" lIns="94622" tIns="47311" rIns="94622" bIns="47311" rtlCol="0" anchor="ctr"/>
          <a:lstStyle/>
          <a:p>
            <a:endParaRPr lang="en-GB"/>
          </a:p>
        </p:txBody>
      </p:sp>
      <p:sp>
        <p:nvSpPr>
          <p:cNvPr id="5" name="Notes Placeholder 4"/>
          <p:cNvSpPr>
            <a:spLocks noGrp="1"/>
          </p:cNvSpPr>
          <p:nvPr>
            <p:ph type="body" sz="quarter" idx="3"/>
          </p:nvPr>
        </p:nvSpPr>
        <p:spPr>
          <a:xfrm>
            <a:off x="688817" y="4654193"/>
            <a:ext cx="5510530" cy="3807976"/>
          </a:xfrm>
          <a:prstGeom prst="rect">
            <a:avLst/>
          </a:prstGeom>
        </p:spPr>
        <p:txBody>
          <a:bodyPr vert="horz" lIns="94622" tIns="47311" rIns="94622" bIns="473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20"/>
            <a:ext cx="2984871" cy="485231"/>
          </a:xfrm>
          <a:prstGeom prst="rect">
            <a:avLst/>
          </a:prstGeom>
        </p:spPr>
        <p:txBody>
          <a:bodyPr vert="horz" lIns="94622" tIns="47311" rIns="94622" bIns="47311" rtlCol="0" anchor="b"/>
          <a:lstStyle>
            <a:lvl1pPr algn="l">
              <a:defRPr sz="1200"/>
            </a:lvl1pPr>
          </a:lstStyle>
          <a:p>
            <a:endParaRPr lang="en-GB"/>
          </a:p>
        </p:txBody>
      </p:sp>
      <p:sp>
        <p:nvSpPr>
          <p:cNvPr id="7" name="Slide Number Placeholder 6"/>
          <p:cNvSpPr>
            <a:spLocks noGrp="1"/>
          </p:cNvSpPr>
          <p:nvPr>
            <p:ph type="sldNum" sz="quarter" idx="5"/>
          </p:nvPr>
        </p:nvSpPr>
        <p:spPr>
          <a:xfrm>
            <a:off x="3901698" y="9185820"/>
            <a:ext cx="2984871" cy="485231"/>
          </a:xfrm>
          <a:prstGeom prst="rect">
            <a:avLst/>
          </a:prstGeom>
        </p:spPr>
        <p:txBody>
          <a:bodyPr vert="horz" lIns="94622" tIns="47311" rIns="94622" bIns="47311" rtlCol="0" anchor="b"/>
          <a:lstStyle>
            <a:lvl1pPr algn="r">
              <a:defRPr sz="1200"/>
            </a:lvl1pPr>
          </a:lstStyle>
          <a:p>
            <a:fld id="{DAB43D6D-56E0-48FF-9963-BE288E4F20AA}" type="slidenum">
              <a:rPr lang="en-GB" smtClean="0"/>
              <a:t>‹#›</a:t>
            </a:fld>
            <a:endParaRPr lang="en-GB"/>
          </a:p>
        </p:txBody>
      </p:sp>
    </p:spTree>
    <p:extLst>
      <p:ext uri="{BB962C8B-B14F-4D97-AF65-F5344CB8AC3E}">
        <p14:creationId xmlns:p14="http://schemas.microsoft.com/office/powerpoint/2010/main" val="103780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60744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50037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110188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4108639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41D7C9-C023-4F4C-9161-3DD7B955E5D2}" type="datetimeFigureOut">
              <a:rPr lang="en-GB" smtClean="0"/>
              <a:t>25/02/2026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38624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41D7C9-C023-4F4C-9161-3DD7B955E5D2}" type="datetimeFigureOut">
              <a:rPr lang="en-GB" smtClean="0"/>
              <a:t>25/02/2026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190963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41D7C9-C023-4F4C-9161-3DD7B955E5D2}" type="datetimeFigureOut">
              <a:rPr lang="en-GB" smtClean="0"/>
              <a:t>25/02/2026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858138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41D7C9-C023-4F4C-9161-3DD7B955E5D2}" type="datetimeFigureOut">
              <a:rPr lang="en-GB" smtClean="0"/>
              <a:t>25/02/2026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166594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41D7C9-C023-4F4C-9161-3DD7B955E5D2}" type="datetimeFigureOut">
              <a:rPr lang="en-GB" smtClean="0"/>
              <a:t>25/02/2026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16765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41D7C9-C023-4F4C-9161-3DD7B955E5D2}" type="datetimeFigureOut">
              <a:rPr lang="en-GB" smtClean="0"/>
              <a:t>25/02/2026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341715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41D7C9-C023-4F4C-9161-3DD7B955E5D2}" type="datetimeFigureOut">
              <a:rPr lang="en-GB" smtClean="0"/>
              <a:t>25/02/2026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285365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141D7C9-C023-4F4C-9161-3DD7B955E5D2}" type="datetimeFigureOut">
              <a:rPr lang="en-GB" smtClean="0"/>
              <a:t>25/02/2026</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49D3307-667F-4612-918E-A13E64E7B5DB}" type="slidenum">
              <a:rPr lang="en-GB" smtClean="0"/>
              <a:t>‹#›</a:t>
            </a:fld>
            <a:endParaRPr lang="en-GB"/>
          </a:p>
        </p:txBody>
      </p:sp>
    </p:spTree>
    <p:extLst>
      <p:ext uri="{BB962C8B-B14F-4D97-AF65-F5344CB8AC3E}">
        <p14:creationId xmlns:p14="http://schemas.microsoft.com/office/powerpoint/2010/main" val="2687321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45F4-106F-1D23-FE95-4265A064E5F5}"/>
              </a:ext>
            </a:extLst>
          </p:cNvPr>
          <p:cNvSpPr>
            <a:spLocks noGrp="1"/>
          </p:cNvSpPr>
          <p:nvPr>
            <p:ph type="ctrTitle"/>
          </p:nvPr>
        </p:nvSpPr>
        <p:spPr/>
        <p:txBody>
          <a:bodyPr/>
          <a:lstStyle/>
          <a:p>
            <a:r>
              <a:rPr lang="en-GB" dirty="0"/>
              <a:t>Hilton Parish Council Supporting Documents</a:t>
            </a:r>
          </a:p>
        </p:txBody>
      </p:sp>
      <p:sp>
        <p:nvSpPr>
          <p:cNvPr id="3" name="Subtitle 2">
            <a:extLst>
              <a:ext uri="{FF2B5EF4-FFF2-40B4-BE49-F238E27FC236}">
                <a16:creationId xmlns:a16="http://schemas.microsoft.com/office/drawing/2014/main" id="{1A33E18D-0780-ED13-09B1-5192C8B26A64}"/>
              </a:ext>
            </a:extLst>
          </p:cNvPr>
          <p:cNvSpPr>
            <a:spLocks noGrp="1"/>
          </p:cNvSpPr>
          <p:nvPr>
            <p:ph type="subTitle" idx="1"/>
          </p:nvPr>
        </p:nvSpPr>
        <p:spPr/>
        <p:txBody>
          <a:bodyPr/>
          <a:lstStyle/>
          <a:p>
            <a:r>
              <a:rPr lang="en-GB" dirty="0"/>
              <a:t>Mar 2026</a:t>
            </a:r>
          </a:p>
        </p:txBody>
      </p:sp>
    </p:spTree>
    <p:extLst>
      <p:ext uri="{BB962C8B-B14F-4D97-AF65-F5344CB8AC3E}">
        <p14:creationId xmlns:p14="http://schemas.microsoft.com/office/powerpoint/2010/main" val="3414099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A0DBB-2A8D-C0B4-38CD-AE1951E8C122}"/>
              </a:ext>
            </a:extLst>
          </p:cNvPr>
          <p:cNvSpPr>
            <a:spLocks noGrp="1"/>
          </p:cNvSpPr>
          <p:nvPr>
            <p:ph type="title"/>
          </p:nvPr>
        </p:nvSpPr>
        <p:spPr/>
        <p:txBody>
          <a:bodyPr/>
          <a:lstStyle/>
          <a:p>
            <a:r>
              <a:rPr lang="en-GB" dirty="0"/>
              <a:t>25/26-221 Village Hall Committee</a:t>
            </a:r>
          </a:p>
        </p:txBody>
      </p:sp>
      <p:sp>
        <p:nvSpPr>
          <p:cNvPr id="3" name="Content Placeholder 2">
            <a:extLst>
              <a:ext uri="{FF2B5EF4-FFF2-40B4-BE49-F238E27FC236}">
                <a16:creationId xmlns:a16="http://schemas.microsoft.com/office/drawing/2014/main" id="{33C4B394-AF58-24A0-503A-D24FE912900D}"/>
              </a:ext>
            </a:extLst>
          </p:cNvPr>
          <p:cNvSpPr>
            <a:spLocks noGrp="1"/>
          </p:cNvSpPr>
          <p:nvPr>
            <p:ph idx="1"/>
          </p:nvPr>
        </p:nvSpPr>
        <p:spPr/>
        <p:txBody>
          <a:bodyPr/>
          <a:lstStyle/>
          <a:p>
            <a:r>
              <a:rPr lang="en-GB" dirty="0"/>
              <a:t>Cllr Wood has notified me of his decision to step back from his nominated role with the VHC. The Council needs to make nominate a replacement.</a:t>
            </a:r>
          </a:p>
        </p:txBody>
      </p:sp>
    </p:spTree>
    <p:extLst>
      <p:ext uri="{BB962C8B-B14F-4D97-AF65-F5344CB8AC3E}">
        <p14:creationId xmlns:p14="http://schemas.microsoft.com/office/powerpoint/2010/main" val="1462753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07765-B4E1-50ED-D339-BE75DCC67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E9AD88-FEB2-4EE4-19B1-EA7994C5C090}"/>
              </a:ext>
            </a:extLst>
          </p:cNvPr>
          <p:cNvSpPr>
            <a:spLocks noGrp="1"/>
          </p:cNvSpPr>
          <p:nvPr>
            <p:ph type="title"/>
          </p:nvPr>
        </p:nvSpPr>
        <p:spPr>
          <a:xfrm>
            <a:off x="471488" y="486836"/>
            <a:ext cx="5915025" cy="790979"/>
          </a:xfrm>
        </p:spPr>
        <p:txBody>
          <a:bodyPr>
            <a:normAutofit/>
          </a:bodyPr>
          <a:lstStyle/>
          <a:p>
            <a:r>
              <a:rPr lang="en-GB" dirty="0"/>
              <a:t>25/26-222</a:t>
            </a:r>
          </a:p>
        </p:txBody>
      </p:sp>
      <p:sp>
        <p:nvSpPr>
          <p:cNvPr id="5" name="Content Placeholder 4">
            <a:extLst>
              <a:ext uri="{FF2B5EF4-FFF2-40B4-BE49-F238E27FC236}">
                <a16:creationId xmlns:a16="http://schemas.microsoft.com/office/drawing/2014/main" id="{8344C3AF-2264-A75A-DEFD-BFBD5A06FD2B}"/>
              </a:ext>
            </a:extLst>
          </p:cNvPr>
          <p:cNvSpPr>
            <a:spLocks noGrp="1"/>
          </p:cNvSpPr>
          <p:nvPr>
            <p:ph idx="1"/>
          </p:nvPr>
        </p:nvSpPr>
        <p:spPr>
          <a:xfrm>
            <a:off x="471488" y="1482811"/>
            <a:ext cx="5915025" cy="6753140"/>
          </a:xfrm>
        </p:spPr>
        <p:txBody>
          <a:bodyPr/>
          <a:lstStyle/>
          <a:p>
            <a:pPr marL="0" indent="0">
              <a:buNone/>
            </a:pPr>
            <a:r>
              <a:rPr lang="en-GB" dirty="0"/>
              <a:t>Repair/replacement of the Bus Shelter roof. The quotations were forwarded to Cllrs after the last meeting. </a:t>
            </a:r>
          </a:p>
        </p:txBody>
      </p:sp>
    </p:spTree>
    <p:extLst>
      <p:ext uri="{BB962C8B-B14F-4D97-AF65-F5344CB8AC3E}">
        <p14:creationId xmlns:p14="http://schemas.microsoft.com/office/powerpoint/2010/main" val="43884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4E1E-0A79-7943-BA2F-66B3EE93B4A9}"/>
              </a:ext>
            </a:extLst>
          </p:cNvPr>
          <p:cNvSpPr>
            <a:spLocks noGrp="1"/>
          </p:cNvSpPr>
          <p:nvPr>
            <p:ph type="title"/>
          </p:nvPr>
        </p:nvSpPr>
        <p:spPr/>
        <p:txBody>
          <a:bodyPr/>
          <a:lstStyle/>
          <a:p>
            <a:r>
              <a:rPr lang="en-GB" dirty="0"/>
              <a:t>25/26-223: Post and rail fencing round The Major Oak?</a:t>
            </a:r>
          </a:p>
        </p:txBody>
      </p:sp>
      <p:sp>
        <p:nvSpPr>
          <p:cNvPr id="3" name="Content Placeholder 2">
            <a:extLst>
              <a:ext uri="{FF2B5EF4-FFF2-40B4-BE49-F238E27FC236}">
                <a16:creationId xmlns:a16="http://schemas.microsoft.com/office/drawing/2014/main" id="{9C73E907-EE5B-4900-9C61-DDB104A2619C}"/>
              </a:ext>
            </a:extLst>
          </p:cNvPr>
          <p:cNvSpPr>
            <a:spLocks noGrp="1"/>
          </p:cNvSpPr>
          <p:nvPr>
            <p:ph idx="1"/>
          </p:nvPr>
        </p:nvSpPr>
        <p:spPr/>
        <p:txBody>
          <a:bodyPr>
            <a:normAutofit fontScale="40000" lnSpcReduction="20000"/>
          </a:bodyPr>
          <a:lstStyle/>
          <a:p>
            <a:pPr marL="0" indent="0">
              <a:buNone/>
            </a:pPr>
            <a:r>
              <a:rPr lang="en-GB" dirty="0"/>
              <a:t>The first 5 quotations have been updated on the basis of excluding cementing of the posts. A sixth one has appeared subsequently and is on the basis of posts and wire (rather than post and rails).</a:t>
            </a:r>
          </a:p>
          <a:p>
            <a:pPr marL="0" indent="0">
              <a:buNone/>
            </a:pPr>
            <a:r>
              <a:rPr lang="en-GB" dirty="0"/>
              <a:t>The suggestion offered at the last meeting to consider stock fencing has not been costed.</a:t>
            </a:r>
          </a:p>
          <a:p>
            <a:pPr marL="0" indent="0">
              <a:buNone/>
            </a:pPr>
            <a:r>
              <a:rPr lang="en-GB" dirty="0"/>
              <a:t>Other suggestions volunteered to date are:</a:t>
            </a:r>
          </a:p>
          <a:p>
            <a:pPr marL="457200" indent="-457200">
              <a:buAutoNum type="alphaLcParenR"/>
            </a:pPr>
            <a:r>
              <a:rPr lang="en-GB" dirty="0"/>
              <a:t>Replace plastic orange material with a green alternative,</a:t>
            </a:r>
          </a:p>
          <a:p>
            <a:pPr marL="457200" indent="-457200">
              <a:buAutoNum type="alphaLcParenR"/>
            </a:pPr>
            <a:r>
              <a:rPr lang="en-GB" dirty="0"/>
              <a:t>Post and wire.</a:t>
            </a:r>
          </a:p>
          <a:p>
            <a:pPr marL="0" indent="0">
              <a:buNone/>
            </a:pPr>
            <a:endParaRPr lang="en-GB" dirty="0"/>
          </a:p>
          <a:p>
            <a:pPr marL="0" indent="0">
              <a:buNone/>
            </a:pPr>
            <a:r>
              <a:rPr lang="en-GB" dirty="0"/>
              <a:t>Extract from an  Advice Note relating to Local Council Ownership and protection of Common Land issued by NALC says:</a:t>
            </a:r>
          </a:p>
          <a:p>
            <a:r>
              <a:rPr lang="en-GB" sz="2400" b="1" dirty="0"/>
              <a:t>Section 38 of the 2006 Act – prohibition on works without consent</a:t>
            </a:r>
            <a:endParaRPr lang="en-GB" sz="2400" dirty="0"/>
          </a:p>
          <a:p>
            <a:r>
              <a:rPr lang="en-GB" sz="2400" dirty="0"/>
              <a:t>Section 38(1) of the 2006 Act provides that a person may not, except with the consent of the appropriate national authority, carry out any restricted works on:</a:t>
            </a:r>
          </a:p>
          <a:p>
            <a:pPr lvl="0"/>
            <a:r>
              <a:rPr lang="en-GB" sz="2400" dirty="0"/>
              <a:t>Land registered as common land.</a:t>
            </a:r>
          </a:p>
          <a:p>
            <a:pPr lvl="0"/>
            <a:r>
              <a:rPr lang="en-GB" sz="2400" dirty="0"/>
              <a:t>Land not so registered, which is:</a:t>
            </a:r>
          </a:p>
          <a:p>
            <a:pPr lvl="1"/>
            <a:r>
              <a:rPr lang="en-GB" dirty="0"/>
              <a:t>Regulated by an Act made under the Commons Act 1876 confirming a provisional order of the </a:t>
            </a:r>
            <a:r>
              <a:rPr lang="en-GB" dirty="0" err="1"/>
              <a:t>Inclosure</a:t>
            </a:r>
            <a:r>
              <a:rPr lang="en-GB" dirty="0"/>
              <a:t> Commissioners.</a:t>
            </a:r>
          </a:p>
          <a:p>
            <a:pPr lvl="1"/>
            <a:r>
              <a:rPr lang="en-GB" dirty="0"/>
              <a:t>Subject to a scheme under the Metropolitan Commons Act 1866 or the Commons Act 1899.</a:t>
            </a:r>
          </a:p>
          <a:p>
            <a:pPr lvl="0"/>
            <a:r>
              <a:rPr lang="en-GB" sz="2400" dirty="0"/>
              <a:t>Land not falling within paragraph (a) or (b), which is in the New Forest and is subject to rights of common. </a:t>
            </a:r>
          </a:p>
          <a:p>
            <a:r>
              <a:rPr lang="en-GB" sz="2400" dirty="0"/>
              <a:t>Restricted works are defined as:</a:t>
            </a:r>
          </a:p>
          <a:p>
            <a:pPr lvl="0"/>
            <a:r>
              <a:rPr lang="en-GB" sz="2400" b="1" dirty="0">
                <a:solidFill>
                  <a:srgbClr val="FF0000"/>
                </a:solidFill>
              </a:rPr>
              <a:t>Works which have the effect of preventing or impeding access to or over land, namely:</a:t>
            </a:r>
          </a:p>
          <a:p>
            <a:pPr lvl="1"/>
            <a:r>
              <a:rPr lang="en-GB" b="1" dirty="0">
                <a:solidFill>
                  <a:srgbClr val="FF0000"/>
                </a:solidFill>
              </a:rPr>
              <a:t>The erection of fencing.</a:t>
            </a:r>
          </a:p>
          <a:p>
            <a:pPr lvl="1"/>
            <a:r>
              <a:rPr lang="en-GB" dirty="0"/>
              <a:t>The construction of buildings and other structures.</a:t>
            </a:r>
          </a:p>
          <a:p>
            <a:pPr lvl="1"/>
            <a:r>
              <a:rPr lang="en-GB" dirty="0"/>
              <a:t>The digging of ditches and trenches and the building of embankments.</a:t>
            </a:r>
          </a:p>
          <a:p>
            <a:pPr lvl="0"/>
            <a:r>
              <a:rPr lang="en-GB" sz="2400" dirty="0"/>
              <a:t>Works for the resurfacing of land if they consist of the laying of concrete, tarmacadam, coated roadstone or similar material on the land (but not if they consist only of the repair of an existing surface of the land made of such material).</a:t>
            </a:r>
          </a:p>
          <a:p>
            <a:pPr marL="0" indent="0">
              <a:buNone/>
            </a:pPr>
            <a:endParaRPr lang="en-GB" dirty="0"/>
          </a:p>
          <a:p>
            <a:pPr marL="0" indent="0">
              <a:buNone/>
            </a:pPr>
            <a:r>
              <a:rPr lang="en-GB" dirty="0"/>
              <a:t>The wording in </a:t>
            </a:r>
            <a:r>
              <a:rPr lang="en-GB" b="1" dirty="0">
                <a:solidFill>
                  <a:srgbClr val="FF0000"/>
                </a:solidFill>
              </a:rPr>
              <a:t>RED above </a:t>
            </a:r>
            <a:r>
              <a:rPr lang="en-GB" dirty="0"/>
              <a:t>has been highlighted by me: a key question is whether any proposed fencing prevents or impedes access to or over the land in question</a:t>
            </a:r>
          </a:p>
          <a:p>
            <a:pPr marL="0" indent="0">
              <a:buNone/>
            </a:pPr>
            <a:endParaRPr lang="en-GB" dirty="0"/>
          </a:p>
          <a:p>
            <a:pPr marL="0" indent="0">
              <a:buNone/>
            </a:pPr>
            <a:r>
              <a:rPr lang="en-GB" dirty="0"/>
              <a:t>The only other guidance received is from CAPALC: “ </a:t>
            </a:r>
            <a:r>
              <a:rPr lang="en-GB" i="1" dirty="0"/>
              <a:t>…suggest you contact your insurers to discuss the matter … about the erection of the fence … discussions held with HDC and HDC’s recommendation to manage the tree’s decline.”</a:t>
            </a:r>
            <a:endParaRPr lang="en-GB" dirty="0"/>
          </a:p>
          <a:p>
            <a:pPr marL="0" indent="0">
              <a:buNone/>
            </a:pPr>
            <a:endParaRPr lang="en-GB" dirty="0"/>
          </a:p>
          <a:p>
            <a:pPr marL="0" indent="0">
              <a:buNone/>
            </a:pPr>
            <a:r>
              <a:rPr lang="en-GB" dirty="0"/>
              <a:t>The matter will be discussed by </a:t>
            </a:r>
            <a:r>
              <a:rPr lang="en-GB" u="sng" dirty="0"/>
              <a:t>the Green Open Spaces WG </a:t>
            </a:r>
            <a:r>
              <a:rPr lang="en-GB" dirty="0"/>
              <a:t>on 5</a:t>
            </a:r>
            <a:r>
              <a:rPr lang="en-GB" baseline="30000" dirty="0"/>
              <a:t>th</a:t>
            </a:r>
            <a:r>
              <a:rPr lang="en-GB" dirty="0"/>
              <a:t> March.</a:t>
            </a:r>
          </a:p>
        </p:txBody>
      </p:sp>
    </p:spTree>
    <p:extLst>
      <p:ext uri="{BB962C8B-B14F-4D97-AF65-F5344CB8AC3E}">
        <p14:creationId xmlns:p14="http://schemas.microsoft.com/office/powerpoint/2010/main" val="3295090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D5668-C371-B508-366C-404DEE204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9DD23-A450-5B74-67C6-BBE14ED6C012}"/>
              </a:ext>
            </a:extLst>
          </p:cNvPr>
          <p:cNvSpPr>
            <a:spLocks noGrp="1"/>
          </p:cNvSpPr>
          <p:nvPr>
            <p:ph type="title"/>
          </p:nvPr>
        </p:nvSpPr>
        <p:spPr/>
        <p:txBody>
          <a:bodyPr/>
          <a:lstStyle/>
          <a:p>
            <a:r>
              <a:rPr lang="en-US" dirty="0"/>
              <a:t>25/26-225. Financial Reports</a:t>
            </a:r>
            <a:endParaRPr lang="en-GB" dirty="0"/>
          </a:p>
        </p:txBody>
      </p:sp>
      <p:sp>
        <p:nvSpPr>
          <p:cNvPr id="3" name="Content Placeholder 2">
            <a:extLst>
              <a:ext uri="{FF2B5EF4-FFF2-40B4-BE49-F238E27FC236}">
                <a16:creationId xmlns:a16="http://schemas.microsoft.com/office/drawing/2014/main" id="{AFA3E892-A705-27F0-86FA-DED6D59851B3}"/>
              </a:ext>
            </a:extLst>
          </p:cNvPr>
          <p:cNvSpPr>
            <a:spLocks noGrp="1"/>
          </p:cNvSpPr>
          <p:nvPr>
            <p:ph idx="1"/>
          </p:nvPr>
        </p:nvSpPr>
        <p:spPr/>
        <p:txBody>
          <a:bodyPr/>
          <a:lstStyle/>
          <a:p>
            <a:pPr marL="0" indent="0">
              <a:buNone/>
            </a:pPr>
            <a:r>
              <a:rPr lang="en-US" dirty="0"/>
              <a:t>Please see separate files in Dropbox / on website:</a:t>
            </a:r>
          </a:p>
          <a:p>
            <a:pPr marL="0" indent="0">
              <a:buNone/>
            </a:pPr>
            <a:r>
              <a:rPr lang="en-GB" dirty="0"/>
              <a:t>25-26-225. 2602 Financial Accounts Feb 2026</a:t>
            </a:r>
            <a:endParaRPr lang="en-US" dirty="0"/>
          </a:p>
          <a:p>
            <a:pPr marL="0" indent="0">
              <a:buNone/>
            </a:pPr>
            <a:r>
              <a:rPr lang="en-GB" dirty="0"/>
              <a:t>25-26-225. 2602 Management Accounts Feb 2026</a:t>
            </a:r>
            <a:endParaRPr lang="en-US" dirty="0"/>
          </a:p>
          <a:p>
            <a:pPr marL="0" indent="0">
              <a:buNone/>
            </a:pPr>
            <a:r>
              <a:rPr lang="en-GB" dirty="0"/>
              <a:t>25-26-225. 2602 Budget Analysis Feb 2026</a:t>
            </a:r>
          </a:p>
        </p:txBody>
      </p:sp>
    </p:spTree>
    <p:extLst>
      <p:ext uri="{BB962C8B-B14F-4D97-AF65-F5344CB8AC3E}">
        <p14:creationId xmlns:p14="http://schemas.microsoft.com/office/powerpoint/2010/main" val="1160567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5DEE5-7BD8-29C5-8904-EF2414FD2DF7}"/>
              </a:ext>
            </a:extLst>
          </p:cNvPr>
          <p:cNvSpPr>
            <a:spLocks noGrp="1"/>
          </p:cNvSpPr>
          <p:nvPr>
            <p:ph type="title"/>
          </p:nvPr>
        </p:nvSpPr>
        <p:spPr/>
        <p:txBody>
          <a:bodyPr/>
          <a:lstStyle/>
          <a:p>
            <a:r>
              <a:rPr lang="en-GB" dirty="0"/>
              <a:t>25/26-229 District Valuer’s Report in respect of easement application for ‘</a:t>
            </a:r>
            <a:r>
              <a:rPr lang="en-GB" dirty="0" err="1"/>
              <a:t>Sunnybrooke</a:t>
            </a:r>
            <a:r>
              <a:rPr lang="en-GB" dirty="0"/>
              <a:t>’</a:t>
            </a:r>
          </a:p>
        </p:txBody>
      </p:sp>
      <p:sp>
        <p:nvSpPr>
          <p:cNvPr id="3" name="Content Placeholder 2">
            <a:extLst>
              <a:ext uri="{FF2B5EF4-FFF2-40B4-BE49-F238E27FC236}">
                <a16:creationId xmlns:a16="http://schemas.microsoft.com/office/drawing/2014/main" id="{B795D051-B752-58DE-DA34-1BBD3B98DE4C}"/>
              </a:ext>
            </a:extLst>
          </p:cNvPr>
          <p:cNvSpPr>
            <a:spLocks noGrp="1"/>
          </p:cNvSpPr>
          <p:nvPr>
            <p:ph idx="1"/>
          </p:nvPr>
        </p:nvSpPr>
        <p:spPr/>
        <p:txBody>
          <a:bodyPr/>
          <a:lstStyle/>
          <a:p>
            <a:r>
              <a:rPr lang="en-GB" dirty="0"/>
              <a:t>The DV’s Report has been received and, with the Chairman’s agreement, forwarded to the householders and Councillors.</a:t>
            </a:r>
          </a:p>
          <a:p>
            <a:r>
              <a:rPr lang="en-GB" dirty="0"/>
              <a:t>The householders’ have responded to the suggestion they update their </a:t>
            </a:r>
            <a:r>
              <a:rPr lang="en-GB"/>
              <a:t>initial offer.</a:t>
            </a:r>
            <a:endParaRPr lang="en-GB" dirty="0"/>
          </a:p>
          <a:p>
            <a:r>
              <a:rPr lang="en-GB" dirty="0"/>
              <a:t>Recent easements agreed:</a:t>
            </a:r>
          </a:p>
          <a:p>
            <a:pPr marL="457200" indent="-457200">
              <a:buAutoNum type="alphaUcParenR"/>
            </a:pPr>
            <a:r>
              <a:rPr lang="en-GB" dirty="0"/>
              <a:t>£12,500 </a:t>
            </a:r>
          </a:p>
          <a:p>
            <a:pPr marL="457200" indent="-457200">
              <a:buAutoNum type="alphaUcParenR"/>
            </a:pPr>
            <a:r>
              <a:rPr lang="en-GB" dirty="0"/>
              <a:t>£15,000</a:t>
            </a:r>
          </a:p>
          <a:p>
            <a:pPr marL="0" indent="0">
              <a:buNone/>
            </a:pPr>
            <a:r>
              <a:rPr lang="en-GB" dirty="0"/>
              <a:t>C)    £35,000 </a:t>
            </a:r>
          </a:p>
        </p:txBody>
      </p:sp>
    </p:spTree>
    <p:extLst>
      <p:ext uri="{BB962C8B-B14F-4D97-AF65-F5344CB8AC3E}">
        <p14:creationId xmlns:p14="http://schemas.microsoft.com/office/powerpoint/2010/main" val="1025658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00968-DAF1-E0C2-4AFA-90202ECE405F}"/>
              </a:ext>
            </a:extLst>
          </p:cNvPr>
          <p:cNvSpPr>
            <a:spLocks noGrp="1"/>
          </p:cNvSpPr>
          <p:nvPr>
            <p:ph type="title"/>
          </p:nvPr>
        </p:nvSpPr>
        <p:spPr/>
        <p:txBody>
          <a:bodyPr/>
          <a:lstStyle/>
          <a:p>
            <a:r>
              <a:rPr lang="en-GB" dirty="0"/>
              <a:t>25/26-212. Apologies</a:t>
            </a:r>
          </a:p>
        </p:txBody>
      </p:sp>
      <p:sp>
        <p:nvSpPr>
          <p:cNvPr id="3" name="Content Placeholder 2">
            <a:extLst>
              <a:ext uri="{FF2B5EF4-FFF2-40B4-BE49-F238E27FC236}">
                <a16:creationId xmlns:a16="http://schemas.microsoft.com/office/drawing/2014/main" id="{9ECFE132-337C-5581-159D-0B0E6527391A}"/>
              </a:ext>
            </a:extLst>
          </p:cNvPr>
          <p:cNvSpPr>
            <a:spLocks noGrp="1"/>
          </p:cNvSpPr>
          <p:nvPr>
            <p:ph idx="1"/>
          </p:nvPr>
        </p:nvSpPr>
        <p:spPr/>
        <p:txBody>
          <a:bodyPr/>
          <a:lstStyle/>
          <a:p>
            <a:pPr marL="0" indent="0">
              <a:buNone/>
            </a:pPr>
            <a:r>
              <a:rPr lang="en-GB" dirty="0"/>
              <a:t>Cllr S. Suckling</a:t>
            </a:r>
          </a:p>
        </p:txBody>
      </p:sp>
    </p:spTree>
    <p:extLst>
      <p:ext uri="{BB962C8B-B14F-4D97-AF65-F5344CB8AC3E}">
        <p14:creationId xmlns:p14="http://schemas.microsoft.com/office/powerpoint/2010/main" val="346255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52B3-C083-86D1-937C-216D9CA33624}"/>
              </a:ext>
            </a:extLst>
          </p:cNvPr>
          <p:cNvSpPr>
            <a:spLocks noGrp="1"/>
          </p:cNvSpPr>
          <p:nvPr>
            <p:ph type="title"/>
          </p:nvPr>
        </p:nvSpPr>
        <p:spPr>
          <a:xfrm>
            <a:off x="471488" y="486837"/>
            <a:ext cx="5915025" cy="647020"/>
          </a:xfrm>
        </p:spPr>
        <p:txBody>
          <a:bodyPr>
            <a:normAutofit fontScale="90000"/>
          </a:bodyPr>
          <a:lstStyle/>
          <a:p>
            <a:r>
              <a:rPr lang="en-GB" dirty="0"/>
              <a:t>25/26-213. Declarations of Interest</a:t>
            </a:r>
          </a:p>
        </p:txBody>
      </p:sp>
      <p:sp>
        <p:nvSpPr>
          <p:cNvPr id="3" name="Content Placeholder 2">
            <a:extLst>
              <a:ext uri="{FF2B5EF4-FFF2-40B4-BE49-F238E27FC236}">
                <a16:creationId xmlns:a16="http://schemas.microsoft.com/office/drawing/2014/main" id="{16DA1035-39F9-D65E-0955-D3B49C4025E3}"/>
              </a:ext>
            </a:extLst>
          </p:cNvPr>
          <p:cNvSpPr>
            <a:spLocks noGrp="1"/>
          </p:cNvSpPr>
          <p:nvPr>
            <p:ph idx="1"/>
          </p:nvPr>
        </p:nvSpPr>
        <p:spPr>
          <a:xfrm>
            <a:off x="471488" y="975360"/>
            <a:ext cx="5915025" cy="7949184"/>
          </a:xfrm>
        </p:spPr>
        <p:txBody>
          <a:bodyPr>
            <a:noAutofit/>
          </a:bodyPr>
          <a:lstStyle/>
          <a:p>
            <a:pPr marL="0" indent="0">
              <a:buNone/>
            </a:pPr>
            <a:r>
              <a:rPr lang="en-GB" sz="1200" dirty="0"/>
              <a:t>In accordance with the Localism Act 2011 and the Relevant Authorities (Disclosable Pecuniary Interests) Regulations 2012, councillors must declare any interests regarding agenda items at the beginning of each meeting.</a:t>
            </a:r>
          </a:p>
          <a:p>
            <a:pPr marL="0" indent="0">
              <a:buNone/>
            </a:pPr>
            <a:r>
              <a:rPr lang="en-GB" sz="1200" dirty="0"/>
              <a:t>Extracts from the HPC Code of Conduct:</a:t>
            </a:r>
          </a:p>
          <a:p>
            <a:pPr marL="0" indent="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directly relates to one of your Disclosable Pecuniary Interests you must disclose the interest, not participate in any discussion or vote on the matter and must not remain in the room unless you have been granted a dispensation. </a:t>
            </a:r>
          </a:p>
          <a:p>
            <a:pPr marL="0" indent="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directly relates</a:t>
            </a:r>
            <a:r>
              <a:rPr lang="en-GB" sz="1200" u="none" strike="noStrike" dirty="0">
                <a:effectLst/>
                <a:uFill>
                  <a:solidFill>
                    <a:srgbClr val="000000"/>
                  </a:solidFill>
                </a:uFill>
                <a:ea typeface="Arial" panose="020B0604020202020204" pitchFamily="34" charset="0"/>
                <a:cs typeface="Arial" panose="020B0604020202020204" pitchFamily="34" charset="0"/>
              </a:rPr>
              <a:t> to the financial interest or wellbeing of one of your Other Registerable you must disclose the interest. You may speak on the matter only if members of the public are also allowed to speak at the meeting but otherwise must not take part in any discussion or vote on the matter and must not remain in the room unless you have been granted a dispensation. </a:t>
            </a:r>
          </a:p>
          <a:p>
            <a:pPr marL="0" lvl="0" indent="0" fontAlgn="base">
              <a:lnSpc>
                <a:spcPct val="110000"/>
              </a:lnSpc>
              <a:spcAft>
                <a:spcPts val="600"/>
              </a:spcAft>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directly relates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to your financial interest or well-being or a financial interest or well-being of a relative or close associate, you must disclose the interest. You may speak on the matter only if members of the public are also allowed to speak at the meeting. Otherwise, you must not take part in any discussion or vote on the matter and must not remain in the room unless you have been granted a dispensation. </a:t>
            </a:r>
          </a:p>
          <a:p>
            <a:pPr marL="0" lvl="0" indent="0" fontAlgn="base">
              <a:lnSpc>
                <a:spcPct val="110000"/>
              </a:lnSpc>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affects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your own financial interest or well-being; </a:t>
            </a:r>
          </a:p>
          <a:p>
            <a:pPr marL="742950" lvl="1" indent="-285750" fontAlgn="base">
              <a:lnSpc>
                <a:spcPct val="107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financial interest or well-being of a relative or close associate; or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financial interest or wellbeing of a body included under Other Registrable Interests as set out in </a:t>
            </a:r>
            <a:r>
              <a:rPr lang="en-GB" sz="1200" b="1" u="none" strike="noStrike" dirty="0">
                <a:effectLst/>
                <a:uFill>
                  <a:solidFill>
                    <a:srgbClr val="000000"/>
                  </a:solidFill>
                </a:uFill>
                <a:ea typeface="Arial" panose="020B0604020202020204" pitchFamily="34" charset="0"/>
                <a:cs typeface="Arial" panose="020B0604020202020204" pitchFamily="34" charset="0"/>
              </a:rPr>
              <a:t>Table 2</a:t>
            </a:r>
            <a:r>
              <a:rPr lang="en-GB" sz="1200" u="none" strike="noStrike" dirty="0">
                <a:effectLst/>
                <a:uFill>
                  <a:solidFill>
                    <a:srgbClr val="000000"/>
                  </a:solidFill>
                </a:uFill>
                <a:ea typeface="Arial" panose="020B0604020202020204" pitchFamily="34" charset="0"/>
                <a:cs typeface="Arial" panose="020B0604020202020204" pitchFamily="34" charset="0"/>
              </a:rPr>
              <a:t> you must disclose the interest. In order to determine whether you can remain in the meeting after disclosing your interest the following test should be applied </a:t>
            </a:r>
          </a:p>
          <a:p>
            <a:pPr marL="0" lvl="0" indent="0" fontAlgn="base">
              <a:lnSpc>
                <a:spcPct val="107000"/>
              </a:lnSpc>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(referred to in paragraph 8 above</a:t>
            </a:r>
            <a:r>
              <a:rPr lang="en-GB" sz="1200" i="1" u="none" strike="noStrike" dirty="0">
                <a:effectLst/>
                <a:uFill>
                  <a:solidFill>
                    <a:srgbClr val="000000"/>
                  </a:solidFill>
                </a:uFill>
                <a:ea typeface="Arial" panose="020B0604020202020204" pitchFamily="34" charset="0"/>
                <a:cs typeface="Arial" panose="020B0604020202020204" pitchFamily="34" charset="0"/>
              </a:rPr>
              <a:t>)</a:t>
            </a:r>
            <a:r>
              <a:rPr lang="en-GB" sz="1200" b="1" i="1" u="none" strike="noStrike" dirty="0">
                <a:effectLst/>
                <a:uFill>
                  <a:solidFill>
                    <a:srgbClr val="000000"/>
                  </a:solidFill>
                </a:uFill>
                <a:ea typeface="Arial" panose="020B0604020202020204" pitchFamily="34" charset="0"/>
                <a:cs typeface="Arial" panose="020B0604020202020204" pitchFamily="34" charset="0"/>
              </a:rPr>
              <a:t> affects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the financial interest or well-being: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to a greater extent than it affects the financial interests of the majority of inhabitants of the ward affected by the decision and;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reasonable member of the public knowing all the facts would believe that it would affect your view of the wider public interest </a:t>
            </a:r>
            <a:endParaRPr lang="en-GB" sz="1200" dirty="0">
              <a:uFill>
                <a:solidFill>
                  <a:srgbClr val="000000"/>
                </a:solidFill>
              </a:uFill>
              <a:ea typeface="Arial" panose="020B0604020202020204" pitchFamily="34" charset="0"/>
              <a:cs typeface="Arial" panose="020B0604020202020204" pitchFamily="34" charset="0"/>
            </a:endParaRPr>
          </a:p>
          <a:p>
            <a:pPr marL="114300" indent="0" fontAlgn="base">
              <a:lnSpc>
                <a:spcPct val="110000"/>
              </a:lnSpc>
              <a:buClr>
                <a:srgbClr val="000000"/>
              </a:buClr>
              <a:buSzPts val="1200"/>
              <a:buNone/>
            </a:pPr>
            <a:r>
              <a:rPr lang="en-GB" sz="1500" u="none" strike="noStrike" dirty="0">
                <a:effectLst/>
                <a:uFill>
                  <a:solidFill>
                    <a:srgbClr val="000000"/>
                  </a:solidFill>
                </a:uFill>
                <a:ea typeface="Arial" panose="020B0604020202020204" pitchFamily="34" charset="0"/>
                <a:cs typeface="Arial" panose="020B0604020202020204" pitchFamily="34" charset="0"/>
              </a:rPr>
              <a:t>If it is a ‘sensitive interest’, you do not have to disclose the nature of the interest, just that you have an interest.</a:t>
            </a:r>
          </a:p>
        </p:txBody>
      </p:sp>
    </p:spTree>
    <p:extLst>
      <p:ext uri="{BB962C8B-B14F-4D97-AF65-F5344CB8AC3E}">
        <p14:creationId xmlns:p14="http://schemas.microsoft.com/office/powerpoint/2010/main" val="334564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6835-F707-C1E9-DEED-B057875DE000}"/>
              </a:ext>
            </a:extLst>
          </p:cNvPr>
          <p:cNvSpPr>
            <a:spLocks noGrp="1"/>
          </p:cNvSpPr>
          <p:nvPr>
            <p:ph type="title"/>
          </p:nvPr>
        </p:nvSpPr>
        <p:spPr/>
        <p:txBody>
          <a:bodyPr/>
          <a:lstStyle/>
          <a:p>
            <a:r>
              <a:rPr lang="en-GB" dirty="0"/>
              <a:t>25/26-214. Dispensation Requests </a:t>
            </a:r>
          </a:p>
        </p:txBody>
      </p:sp>
      <p:sp>
        <p:nvSpPr>
          <p:cNvPr id="3" name="Content Placeholder 2">
            <a:extLst>
              <a:ext uri="{FF2B5EF4-FFF2-40B4-BE49-F238E27FC236}">
                <a16:creationId xmlns:a16="http://schemas.microsoft.com/office/drawing/2014/main" id="{38C59D4A-FF56-F19E-664F-9D95ECD80BF8}"/>
              </a:ext>
            </a:extLst>
          </p:cNvPr>
          <p:cNvSpPr>
            <a:spLocks noGrp="1"/>
          </p:cNvSpPr>
          <p:nvPr>
            <p:ph idx="1"/>
          </p:nvPr>
        </p:nvSpPr>
        <p:spPr/>
        <p:txBody>
          <a:bodyPr/>
          <a:lstStyle/>
          <a:p>
            <a:r>
              <a:rPr lang="en-GB" dirty="0"/>
              <a:t>None received</a:t>
            </a:r>
          </a:p>
        </p:txBody>
      </p:sp>
    </p:spTree>
    <p:extLst>
      <p:ext uri="{BB962C8B-B14F-4D97-AF65-F5344CB8AC3E}">
        <p14:creationId xmlns:p14="http://schemas.microsoft.com/office/powerpoint/2010/main" val="1278038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5151E-C746-92F2-90A4-6458989F0745}"/>
              </a:ext>
            </a:extLst>
          </p:cNvPr>
          <p:cNvSpPr>
            <a:spLocks noGrp="1"/>
          </p:cNvSpPr>
          <p:nvPr>
            <p:ph type="title"/>
          </p:nvPr>
        </p:nvSpPr>
        <p:spPr/>
        <p:txBody>
          <a:bodyPr/>
          <a:lstStyle/>
          <a:p>
            <a:r>
              <a:rPr lang="en-GB" dirty="0"/>
              <a:t>25/26-215. Minutes</a:t>
            </a:r>
          </a:p>
        </p:txBody>
      </p:sp>
      <p:sp>
        <p:nvSpPr>
          <p:cNvPr id="3" name="Content Placeholder 2">
            <a:extLst>
              <a:ext uri="{FF2B5EF4-FFF2-40B4-BE49-F238E27FC236}">
                <a16:creationId xmlns:a16="http://schemas.microsoft.com/office/drawing/2014/main" id="{AC024098-AE86-FC6D-4B46-E004438D9412}"/>
              </a:ext>
            </a:extLst>
          </p:cNvPr>
          <p:cNvSpPr>
            <a:spLocks noGrp="1"/>
          </p:cNvSpPr>
          <p:nvPr>
            <p:ph idx="1"/>
          </p:nvPr>
        </p:nvSpPr>
        <p:spPr/>
        <p:txBody>
          <a:bodyPr/>
          <a:lstStyle/>
          <a:p>
            <a:pPr marL="0" indent="0">
              <a:buNone/>
            </a:pPr>
            <a:r>
              <a:rPr lang="en-GB" dirty="0"/>
              <a:t>Please see separate file in Dropbox / on website:</a:t>
            </a:r>
          </a:p>
          <a:p>
            <a:pPr marL="0" indent="0">
              <a:buNone/>
            </a:pPr>
            <a:r>
              <a:rPr lang="en-US" dirty="0"/>
              <a:t>25-26-215. Minutes - </a:t>
            </a:r>
            <a:r>
              <a:rPr lang="en-US" i="1" dirty="0"/>
              <a:t>Draft</a:t>
            </a:r>
            <a:r>
              <a:rPr lang="en-US" dirty="0"/>
              <a:t> Full Council Meeting, 2</a:t>
            </a:r>
            <a:r>
              <a:rPr lang="en-US" baseline="30000" dirty="0"/>
              <a:t>nd</a:t>
            </a:r>
            <a:r>
              <a:rPr lang="en-US" dirty="0"/>
              <a:t> February 2026.</a:t>
            </a:r>
          </a:p>
        </p:txBody>
      </p:sp>
    </p:spTree>
    <p:extLst>
      <p:ext uri="{BB962C8B-B14F-4D97-AF65-F5344CB8AC3E}">
        <p14:creationId xmlns:p14="http://schemas.microsoft.com/office/powerpoint/2010/main" val="2455475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1CD3C-532A-76CF-4D40-2D56FEF8D96F}"/>
              </a:ext>
            </a:extLst>
          </p:cNvPr>
          <p:cNvSpPr>
            <a:spLocks noGrp="1"/>
          </p:cNvSpPr>
          <p:nvPr>
            <p:ph type="title"/>
          </p:nvPr>
        </p:nvSpPr>
        <p:spPr>
          <a:xfrm>
            <a:off x="471488" y="486837"/>
            <a:ext cx="5915025" cy="622635"/>
          </a:xfrm>
        </p:spPr>
        <p:txBody>
          <a:bodyPr/>
          <a:lstStyle/>
          <a:p>
            <a:r>
              <a:rPr lang="en-GB" dirty="0"/>
              <a:t>25/26-216. Deputy Clerk’s Report</a:t>
            </a:r>
          </a:p>
        </p:txBody>
      </p:sp>
      <p:sp>
        <p:nvSpPr>
          <p:cNvPr id="3" name="Content Placeholder 2">
            <a:extLst>
              <a:ext uri="{FF2B5EF4-FFF2-40B4-BE49-F238E27FC236}">
                <a16:creationId xmlns:a16="http://schemas.microsoft.com/office/drawing/2014/main" id="{DE531E22-302F-26C6-76B2-145507F7B0FB}"/>
              </a:ext>
            </a:extLst>
          </p:cNvPr>
          <p:cNvSpPr>
            <a:spLocks noGrp="1"/>
          </p:cNvSpPr>
          <p:nvPr>
            <p:ph idx="1"/>
          </p:nvPr>
        </p:nvSpPr>
        <p:spPr>
          <a:xfrm>
            <a:off x="471488" y="1024128"/>
            <a:ext cx="5915025" cy="8119872"/>
          </a:xfrm>
        </p:spPr>
        <p:txBody>
          <a:bodyPr>
            <a:normAutofit fontScale="70000" lnSpcReduction="20000"/>
          </a:bodyPr>
          <a:lstStyle/>
          <a:p>
            <a:pPr marL="0" indent="0">
              <a:lnSpc>
                <a:spcPct val="110000"/>
              </a:lnSpc>
              <a:buNone/>
            </a:pPr>
            <a:r>
              <a:rPr lang="en-GB" dirty="0"/>
              <a:t>Invitation to developers of </a:t>
            </a:r>
            <a:r>
              <a:rPr lang="en-GB" b="1" dirty="0"/>
              <a:t>land west of ‘Wychwood’ </a:t>
            </a:r>
            <a:r>
              <a:rPr lang="en-GB" dirty="0"/>
              <a:t>to attend meeting has met with ‘not yet’ response. Contact will be maintained.</a:t>
            </a:r>
          </a:p>
          <a:p>
            <a:pPr marL="0" indent="0">
              <a:lnSpc>
                <a:spcPct val="110000"/>
              </a:lnSpc>
              <a:buNone/>
            </a:pPr>
            <a:r>
              <a:rPr lang="en-GB" dirty="0"/>
              <a:t>The </a:t>
            </a:r>
            <a:r>
              <a:rPr lang="en-GB" b="1" dirty="0"/>
              <a:t>District Valuer </a:t>
            </a:r>
            <a:r>
              <a:rPr lang="en-GB" dirty="0"/>
              <a:t>has delivered his report concerning an easement proposal, and the item is for discussion on this agenda.</a:t>
            </a:r>
          </a:p>
          <a:p>
            <a:pPr marL="0" indent="0">
              <a:lnSpc>
                <a:spcPct val="110000"/>
              </a:lnSpc>
              <a:buNone/>
            </a:pPr>
            <a:r>
              <a:rPr lang="en-GB" dirty="0"/>
              <a:t>The Maintenance Person has been asked to clear weeds and leaves, secure perimeter fence and do some initial pruning to the </a:t>
            </a:r>
            <a:r>
              <a:rPr lang="en-GB" b="1" dirty="0"/>
              <a:t>Village Garden</a:t>
            </a:r>
            <a:r>
              <a:rPr lang="en-GB" dirty="0"/>
              <a:t>; to facilitate work being brought forward by Cllr </a:t>
            </a:r>
            <a:r>
              <a:rPr lang="en-GB" dirty="0" err="1"/>
              <a:t>Sarkies</a:t>
            </a:r>
            <a:r>
              <a:rPr lang="en-GB" dirty="0"/>
              <a:t> and others later in this meeting.</a:t>
            </a:r>
          </a:p>
          <a:p>
            <a:pPr marL="0" indent="0">
              <a:lnSpc>
                <a:spcPct val="110000"/>
              </a:lnSpc>
              <a:buNone/>
            </a:pPr>
            <a:r>
              <a:rPr lang="en-GB" dirty="0"/>
              <a:t>Informed the parishioner about the decision to not pursue the provision of a </a:t>
            </a:r>
            <a:r>
              <a:rPr lang="en-GB" b="1" dirty="0"/>
              <a:t>pink bin</a:t>
            </a:r>
            <a:r>
              <a:rPr lang="en-GB" dirty="0"/>
              <a:t>; and similarly, the parishioner who was asking for the </a:t>
            </a:r>
            <a:r>
              <a:rPr lang="en-GB" b="1" dirty="0"/>
              <a:t>Village Map </a:t>
            </a:r>
            <a:r>
              <a:rPr lang="en-GB" dirty="0"/>
              <a:t>to be updated.</a:t>
            </a:r>
          </a:p>
          <a:p>
            <a:pPr marL="0" indent="0">
              <a:lnSpc>
                <a:spcPct val="110000"/>
              </a:lnSpc>
              <a:buNone/>
            </a:pPr>
            <a:r>
              <a:rPr lang="en-GB" dirty="0"/>
              <a:t>Nominated Cllr Balicki and Ms Bartlet to attend a </a:t>
            </a:r>
            <a:r>
              <a:rPr lang="en-GB" b="1" dirty="0"/>
              <a:t>Royal Garden Party </a:t>
            </a:r>
            <a:r>
              <a:rPr lang="en-GB" dirty="0"/>
              <a:t>and heard this has been approved.</a:t>
            </a:r>
          </a:p>
          <a:p>
            <a:pPr marL="0" indent="0">
              <a:lnSpc>
                <a:spcPct val="110000"/>
              </a:lnSpc>
              <a:buNone/>
            </a:pPr>
            <a:r>
              <a:rPr lang="en-GB" dirty="0"/>
              <a:t>Secured use of the Village Hall for the </a:t>
            </a:r>
            <a:r>
              <a:rPr lang="en-GB" b="1" dirty="0"/>
              <a:t>Annual Parish Meeting </a:t>
            </a:r>
            <a:r>
              <a:rPr lang="en-GB" dirty="0"/>
              <a:t>and invited Jeremy Handel to be part of this occasion. The date, alternative possibilities and the venue will be considered later in this meeting.</a:t>
            </a:r>
          </a:p>
          <a:p>
            <a:pPr marL="0" indent="0">
              <a:lnSpc>
                <a:spcPct val="110000"/>
              </a:lnSpc>
              <a:buNone/>
            </a:pPr>
            <a:r>
              <a:rPr lang="en-GB" dirty="0"/>
              <a:t>Submitted Service Level Agreement to CAPALC for provision of the 2025-2026 </a:t>
            </a:r>
            <a:r>
              <a:rPr lang="en-GB" b="1" dirty="0"/>
              <a:t>internal audit</a:t>
            </a:r>
            <a:r>
              <a:rPr lang="en-GB" dirty="0"/>
              <a:t>. Still waiting for details of the nominated auditor.</a:t>
            </a:r>
          </a:p>
          <a:p>
            <a:pPr marL="0" indent="0">
              <a:lnSpc>
                <a:spcPct val="110000"/>
              </a:lnSpc>
              <a:buNone/>
            </a:pPr>
            <a:r>
              <a:rPr lang="en-GB" dirty="0"/>
              <a:t>Booked a place to attend (no charge) the </a:t>
            </a:r>
            <a:r>
              <a:rPr lang="en-GB" b="1" dirty="0"/>
              <a:t>Community Buildings Conference </a:t>
            </a:r>
            <a:r>
              <a:rPr lang="en-GB" dirty="0"/>
              <a:t>on 17</a:t>
            </a:r>
            <a:r>
              <a:rPr lang="en-GB" baseline="30000" dirty="0"/>
              <a:t>th</a:t>
            </a:r>
            <a:r>
              <a:rPr lang="en-GB" dirty="0"/>
              <a:t> March, offered by Cambridgeshire ACRE. </a:t>
            </a:r>
          </a:p>
          <a:p>
            <a:pPr marL="0" indent="0">
              <a:lnSpc>
                <a:spcPct val="110000"/>
              </a:lnSpc>
              <a:buNone/>
            </a:pPr>
            <a:r>
              <a:rPr lang="en-GB" dirty="0"/>
              <a:t>Approached CCC and secured agreement to using the bridge adjacent to the Lychgate to display </a:t>
            </a:r>
            <a:r>
              <a:rPr lang="en-GB" b="1" dirty="0"/>
              <a:t>knitted poppies </a:t>
            </a:r>
            <a:r>
              <a:rPr lang="en-GB" dirty="0"/>
              <a:t>for limited period around Remembrance Sunday.</a:t>
            </a:r>
          </a:p>
          <a:p>
            <a:pPr marL="0" indent="0">
              <a:lnSpc>
                <a:spcPct val="110000"/>
              </a:lnSpc>
              <a:buNone/>
            </a:pPr>
            <a:r>
              <a:rPr lang="en-GB" dirty="0"/>
              <a:t>Obtained search agreed at the last meeting in respect of boundary of </a:t>
            </a:r>
            <a:r>
              <a:rPr lang="en-GB" b="1" dirty="0"/>
              <a:t>‘</a:t>
            </a:r>
            <a:r>
              <a:rPr lang="en-GB" b="1" dirty="0" err="1"/>
              <a:t>Dunadry</a:t>
            </a:r>
            <a:r>
              <a:rPr lang="en-GB" b="1" dirty="0"/>
              <a:t>’ </a:t>
            </a:r>
            <a:r>
              <a:rPr lang="en-GB" dirty="0"/>
              <a:t>to take forward the householder’s aspirations in respect of the informal pathway to the front. This will be considered also by the Green Open Spaces WG on 5</a:t>
            </a:r>
            <a:r>
              <a:rPr lang="en-GB" baseline="30000" dirty="0"/>
              <a:t>th</a:t>
            </a:r>
            <a:r>
              <a:rPr lang="en-GB" dirty="0"/>
              <a:t> March.</a:t>
            </a:r>
          </a:p>
          <a:p>
            <a:pPr marL="0" indent="0">
              <a:lnSpc>
                <a:spcPct val="110000"/>
              </a:lnSpc>
              <a:buNone/>
            </a:pPr>
            <a:r>
              <a:rPr lang="en-GB" dirty="0"/>
              <a:t>Asked contractor to update his quotation in respect of the </a:t>
            </a:r>
            <a:r>
              <a:rPr lang="en-GB" b="1" dirty="0"/>
              <a:t>Maze Road project </a:t>
            </a:r>
            <a:r>
              <a:rPr lang="en-GB" dirty="0"/>
              <a:t>and answer still awaited.</a:t>
            </a:r>
          </a:p>
          <a:p>
            <a:pPr marL="0" indent="0">
              <a:lnSpc>
                <a:spcPct val="110000"/>
              </a:lnSpc>
              <a:buNone/>
            </a:pPr>
            <a:r>
              <a:rPr lang="en-GB" dirty="0"/>
              <a:t>Received confirmation that first instalment of 2026/2027</a:t>
            </a:r>
            <a:r>
              <a:rPr lang="en-GB" b="1" dirty="0"/>
              <a:t> Precept </a:t>
            </a:r>
            <a:r>
              <a:rPr lang="en-GB" dirty="0"/>
              <a:t>will be paid on 30</a:t>
            </a:r>
            <a:r>
              <a:rPr lang="en-GB" baseline="30000" dirty="0"/>
              <a:t>th</a:t>
            </a:r>
            <a:r>
              <a:rPr lang="en-GB" dirty="0"/>
              <a:t> April 2026 (£41,570 for whole year).</a:t>
            </a:r>
          </a:p>
        </p:txBody>
      </p:sp>
      <p:sp>
        <p:nvSpPr>
          <p:cNvPr id="4" name="Rectangle 1">
            <a:extLst>
              <a:ext uri="{FF2B5EF4-FFF2-40B4-BE49-F238E27FC236}">
                <a16:creationId xmlns:a16="http://schemas.microsoft.com/office/drawing/2014/main" id="{879658F4-A358-4E77-A6B0-9A3B7DBA2208}"/>
              </a:ext>
            </a:extLst>
          </p:cNvPr>
          <p:cNvSpPr>
            <a:spLocks noChangeArrowheads="1"/>
          </p:cNvSpPr>
          <p:nvPr/>
        </p:nvSpPr>
        <p:spPr bwMode="auto">
          <a:xfrm>
            <a:off x="0" y="-138499"/>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212121"/>
                </a:solidFill>
                <a:effectLst/>
                <a:latin typeface="Aptos" panose="020B00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9369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E6D3F-A145-9465-73CF-EEA980BD61F9}"/>
              </a:ext>
            </a:extLst>
          </p:cNvPr>
          <p:cNvSpPr>
            <a:spLocks noGrp="1"/>
          </p:cNvSpPr>
          <p:nvPr>
            <p:ph type="title"/>
          </p:nvPr>
        </p:nvSpPr>
        <p:spPr/>
        <p:txBody>
          <a:bodyPr/>
          <a:lstStyle/>
          <a:p>
            <a:r>
              <a:rPr lang="en-GB" dirty="0"/>
              <a:t>25/26-217. Delegated Decisions</a:t>
            </a:r>
          </a:p>
        </p:txBody>
      </p:sp>
      <p:sp>
        <p:nvSpPr>
          <p:cNvPr id="5" name="Content Placeholder 4">
            <a:extLst>
              <a:ext uri="{FF2B5EF4-FFF2-40B4-BE49-F238E27FC236}">
                <a16:creationId xmlns:a16="http://schemas.microsoft.com/office/drawing/2014/main" id="{37F95F72-2156-5D70-A706-96A7214E88DA}"/>
              </a:ext>
            </a:extLst>
          </p:cNvPr>
          <p:cNvSpPr>
            <a:spLocks noGrp="1"/>
          </p:cNvSpPr>
          <p:nvPr>
            <p:ph idx="1"/>
          </p:nvPr>
        </p:nvSpPr>
        <p:spPr/>
        <p:txBody>
          <a:bodyPr/>
          <a:lstStyle/>
          <a:p>
            <a:r>
              <a:rPr lang="en-GB" dirty="0"/>
              <a:t>Payment of £48.00 to the Online Land Registry for provision of a title deed approved by the Chairman, as part of follow-up to 25/26-201, to establish with the common land and associated property.</a:t>
            </a:r>
          </a:p>
        </p:txBody>
      </p:sp>
    </p:spTree>
    <p:extLst>
      <p:ext uri="{BB962C8B-B14F-4D97-AF65-F5344CB8AC3E}">
        <p14:creationId xmlns:p14="http://schemas.microsoft.com/office/powerpoint/2010/main" val="3264326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E2760-2614-BBC7-231A-7970D5E90466}"/>
              </a:ext>
            </a:extLst>
          </p:cNvPr>
          <p:cNvSpPr>
            <a:spLocks noGrp="1"/>
          </p:cNvSpPr>
          <p:nvPr>
            <p:ph type="title"/>
          </p:nvPr>
        </p:nvSpPr>
        <p:spPr/>
        <p:txBody>
          <a:bodyPr/>
          <a:lstStyle/>
          <a:p>
            <a:r>
              <a:rPr lang="en-GB" dirty="0"/>
              <a:t>25/26-218. Green Open Spaces</a:t>
            </a:r>
          </a:p>
        </p:txBody>
      </p:sp>
      <p:sp>
        <p:nvSpPr>
          <p:cNvPr id="3" name="Content Placeholder 2">
            <a:extLst>
              <a:ext uri="{FF2B5EF4-FFF2-40B4-BE49-F238E27FC236}">
                <a16:creationId xmlns:a16="http://schemas.microsoft.com/office/drawing/2014/main" id="{5405F493-EE4A-954F-0E6F-156095417BE4}"/>
              </a:ext>
            </a:extLst>
          </p:cNvPr>
          <p:cNvSpPr>
            <a:spLocks noGrp="1"/>
          </p:cNvSpPr>
          <p:nvPr>
            <p:ph idx="1"/>
          </p:nvPr>
        </p:nvSpPr>
        <p:spPr/>
        <p:txBody>
          <a:bodyPr>
            <a:normAutofit lnSpcReduction="10000"/>
          </a:bodyPr>
          <a:lstStyle/>
          <a:p>
            <a:r>
              <a:rPr lang="en-GB" dirty="0"/>
              <a:t>25/26-218.1		Request from Monach Farm to prune 2 small trees on the southern side of Wragg’s Row to be discussed with Open Spaces Officer.</a:t>
            </a:r>
          </a:p>
          <a:p>
            <a:r>
              <a:rPr lang="en-GB" dirty="0"/>
              <a:t>25/26-218.2		The Open Spaces Officer’s report in respect of pruning options for The Major Oak had come in after the deadline for the last meeting. The insurers have been chased about the implications of following the advice of HDC rather than the detail of the outside tree surgeon. </a:t>
            </a:r>
          </a:p>
          <a:p>
            <a:r>
              <a:rPr lang="en-GB" dirty="0"/>
              <a:t>25/26-218.3		A fruitful meeting which sought to clarify the understanding on both sides about access/egress and address minor constraints. This will be discussed by the Green Open Spaces WG on 5</a:t>
            </a:r>
            <a:r>
              <a:rPr lang="en-GB" baseline="30000" dirty="0"/>
              <a:t>th</a:t>
            </a:r>
            <a:r>
              <a:rPr lang="en-GB" dirty="0"/>
              <a:t> March. Photographs and a draft email to CW of </a:t>
            </a:r>
            <a:r>
              <a:rPr lang="en-GB" dirty="0" err="1"/>
              <a:t>Lattenbury</a:t>
            </a:r>
            <a:r>
              <a:rPr lang="en-GB" dirty="0"/>
              <a:t> </a:t>
            </a:r>
            <a:r>
              <a:rPr lang="en-GB" dirty="0" err="1"/>
              <a:t>FCo</a:t>
            </a:r>
            <a:r>
              <a:rPr lang="en-GB" dirty="0"/>
              <a:t>. (shown elsewhere in the published </a:t>
            </a:r>
            <a:r>
              <a:rPr lang="en-GB" dirty="0" err="1"/>
              <a:t>SDocs</a:t>
            </a:r>
            <a:r>
              <a:rPr lang="en-GB" dirty="0"/>
              <a:t>) relate to this discussion.</a:t>
            </a:r>
          </a:p>
          <a:p>
            <a:r>
              <a:rPr lang="en-GB" dirty="0"/>
              <a:t>25/26-215.4		Verbal update from Cllr </a:t>
            </a:r>
            <a:r>
              <a:rPr lang="en-GB" dirty="0" err="1"/>
              <a:t>Sarkies</a:t>
            </a:r>
            <a:r>
              <a:rPr lang="en-GB" dirty="0"/>
              <a:t>.</a:t>
            </a:r>
          </a:p>
          <a:p>
            <a:endParaRPr lang="en-GB" dirty="0"/>
          </a:p>
        </p:txBody>
      </p:sp>
    </p:spTree>
    <p:extLst>
      <p:ext uri="{BB962C8B-B14F-4D97-AF65-F5344CB8AC3E}">
        <p14:creationId xmlns:p14="http://schemas.microsoft.com/office/powerpoint/2010/main" val="1811352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A8EDD-098D-15F7-DEB8-345063A841DD}"/>
              </a:ext>
            </a:extLst>
          </p:cNvPr>
          <p:cNvSpPr>
            <a:spLocks noGrp="1"/>
          </p:cNvSpPr>
          <p:nvPr>
            <p:ph type="title"/>
          </p:nvPr>
        </p:nvSpPr>
        <p:spPr/>
        <p:txBody>
          <a:bodyPr/>
          <a:lstStyle/>
          <a:p>
            <a:r>
              <a:rPr lang="en-GB" dirty="0"/>
              <a:t>25/26-219. Flood Action</a:t>
            </a:r>
          </a:p>
        </p:txBody>
      </p:sp>
      <p:sp>
        <p:nvSpPr>
          <p:cNvPr id="3" name="Content Placeholder 2">
            <a:extLst>
              <a:ext uri="{FF2B5EF4-FFF2-40B4-BE49-F238E27FC236}">
                <a16:creationId xmlns:a16="http://schemas.microsoft.com/office/drawing/2014/main" id="{F03B6C73-B9DD-17AD-BF59-753C4387484A}"/>
              </a:ext>
            </a:extLst>
          </p:cNvPr>
          <p:cNvSpPr>
            <a:spLocks noGrp="1"/>
          </p:cNvSpPr>
          <p:nvPr>
            <p:ph idx="1"/>
          </p:nvPr>
        </p:nvSpPr>
        <p:spPr/>
        <p:txBody>
          <a:bodyPr/>
          <a:lstStyle/>
          <a:p>
            <a:pPr marL="0" indent="0">
              <a:buNone/>
            </a:pPr>
            <a:r>
              <a:rPr lang="en-GB" dirty="0"/>
              <a:t>25/26-219.2		This action was agreed almost 2 years ago but, despite attempts by the Clerk, the instruction to proceed not actioned by the contractor. Recent contact with the contractor has revived the matter and he has confirmed  the quotation submitted in March 2024 still holds. The purpose of the item is, given the time lag, to affirm the original instruction.</a:t>
            </a:r>
          </a:p>
        </p:txBody>
      </p:sp>
    </p:spTree>
    <p:extLst>
      <p:ext uri="{BB962C8B-B14F-4D97-AF65-F5344CB8AC3E}">
        <p14:creationId xmlns:p14="http://schemas.microsoft.com/office/powerpoint/2010/main" val="28089559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12573</TotalTime>
  <Words>1632</Words>
  <Application>Microsoft Office PowerPoint</Application>
  <PresentationFormat>On-screen Show (4:3)</PresentationFormat>
  <Paragraphs>89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Office Theme</vt:lpstr>
      <vt:lpstr>Hilton Parish Council Supporting Documents</vt:lpstr>
      <vt:lpstr>25/26-212. Apologies</vt:lpstr>
      <vt:lpstr>25/26-213. Declarations of Interest</vt:lpstr>
      <vt:lpstr>25/26-214. Dispensation Requests </vt:lpstr>
      <vt:lpstr>25/26-215. Minutes</vt:lpstr>
      <vt:lpstr>25/26-216. Deputy Clerk’s Report</vt:lpstr>
      <vt:lpstr>25/26-217. Delegated Decisions</vt:lpstr>
      <vt:lpstr>25/26-218. Green Open Spaces</vt:lpstr>
      <vt:lpstr>25/26-219. Flood Action</vt:lpstr>
      <vt:lpstr>25/26-221 Village Hall Committee</vt:lpstr>
      <vt:lpstr>25/26-222</vt:lpstr>
      <vt:lpstr>25/26-223: Post and rail fencing round The Major Oak?</vt:lpstr>
      <vt:lpstr>25/26-225. Financial Reports</vt:lpstr>
      <vt:lpstr>25/26-229 District Valuer’s Report in respect of easement application for ‘Sunnybrooke’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Hilton Parish Council Supporting Documents</dc:title>
  <dc:creator>Nicola Webster</dc:creator>
  <cp:lastModifiedBy>Nicola Webster</cp:lastModifiedBy>
  <cp:revision>168</cp:revision>
  <cp:lastPrinted>2026-02-25T11:01:02Z</cp:lastPrinted>
  <dcterms:created xsi:type="dcterms:W3CDTF">2022-11-30T12:22:10Z</dcterms:created>
  <dcterms:modified xsi:type="dcterms:W3CDTF">2026-02-25T11:04:46Z</dcterms:modified>
</cp:coreProperties>
</file>