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84" r:id="rId3"/>
    <p:sldId id="279" r:id="rId4"/>
    <p:sldId id="259" r:id="rId5"/>
    <p:sldId id="258" r:id="rId6"/>
    <p:sldId id="280" r:id="rId7"/>
    <p:sldId id="281" r:id="rId8"/>
    <p:sldId id="329" r:id="rId9"/>
    <p:sldId id="365" r:id="rId10"/>
    <p:sldId id="360" r:id="rId11"/>
    <p:sldId id="367" r:id="rId12"/>
    <p:sldId id="368" r:id="rId13"/>
    <p:sldId id="370" r:id="rId14"/>
    <p:sldId id="372" r:id="rId15"/>
    <p:sldId id="374" r:id="rId16"/>
    <p:sldId id="366" r:id="rId17"/>
    <p:sldId id="369" r:id="rId18"/>
    <p:sldId id="371" r:id="rId19"/>
    <p:sldId id="375" r:id="rId20"/>
  </p:sldIdLst>
  <p:sldSz cx="6858000" cy="9144000" type="screen4x3"/>
  <p:notesSz cx="6888163" cy="9671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43" autoAdjust="0"/>
    <p:restoredTop sz="94660"/>
  </p:normalViewPr>
  <p:slideViewPr>
    <p:cSldViewPr snapToGrid="0">
      <p:cViewPr varScale="1">
        <p:scale>
          <a:sx n="62" d="100"/>
          <a:sy n="62" d="100"/>
        </p:scale>
        <p:origin x="236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485232"/>
          </a:xfrm>
          <a:prstGeom prst="rect">
            <a:avLst/>
          </a:prstGeom>
        </p:spPr>
        <p:txBody>
          <a:bodyPr vert="horz" lIns="94622" tIns="47311" rIns="94622" bIns="47311" rtlCol="0"/>
          <a:lstStyle>
            <a:lvl1pPr algn="l">
              <a:defRPr sz="1200"/>
            </a:lvl1pPr>
          </a:lstStyle>
          <a:p>
            <a:endParaRPr lang="en-GB"/>
          </a:p>
        </p:txBody>
      </p:sp>
      <p:sp>
        <p:nvSpPr>
          <p:cNvPr id="3" name="Date Placeholder 2"/>
          <p:cNvSpPr>
            <a:spLocks noGrp="1"/>
          </p:cNvSpPr>
          <p:nvPr>
            <p:ph type="dt" idx="1"/>
          </p:nvPr>
        </p:nvSpPr>
        <p:spPr>
          <a:xfrm>
            <a:off x="3901698" y="0"/>
            <a:ext cx="2984871" cy="485232"/>
          </a:xfrm>
          <a:prstGeom prst="rect">
            <a:avLst/>
          </a:prstGeom>
        </p:spPr>
        <p:txBody>
          <a:bodyPr vert="horz" lIns="94622" tIns="47311" rIns="94622" bIns="47311" rtlCol="0"/>
          <a:lstStyle>
            <a:lvl1pPr algn="r">
              <a:defRPr sz="1200"/>
            </a:lvl1pPr>
          </a:lstStyle>
          <a:p>
            <a:fld id="{9BADA18B-EAF3-4971-AA03-E8426A625F34}" type="datetimeFigureOut">
              <a:rPr lang="en-GB" smtClean="0"/>
              <a:t>27/05/2026</a:t>
            </a:fld>
            <a:endParaRPr lang="en-GB"/>
          </a:p>
        </p:txBody>
      </p:sp>
      <p:sp>
        <p:nvSpPr>
          <p:cNvPr id="4" name="Slide Image Placeholder 3"/>
          <p:cNvSpPr>
            <a:spLocks noGrp="1" noRot="1" noChangeAspect="1"/>
          </p:cNvSpPr>
          <p:nvPr>
            <p:ph type="sldImg" idx="2"/>
          </p:nvPr>
        </p:nvSpPr>
        <p:spPr>
          <a:xfrm>
            <a:off x="2220913" y="1208088"/>
            <a:ext cx="2446337" cy="3265487"/>
          </a:xfrm>
          <a:prstGeom prst="rect">
            <a:avLst/>
          </a:prstGeom>
          <a:noFill/>
          <a:ln w="12700">
            <a:solidFill>
              <a:prstClr val="black"/>
            </a:solidFill>
          </a:ln>
        </p:spPr>
        <p:txBody>
          <a:bodyPr vert="horz" lIns="94622" tIns="47311" rIns="94622" bIns="47311" rtlCol="0" anchor="ctr"/>
          <a:lstStyle/>
          <a:p>
            <a:endParaRPr lang="en-GB"/>
          </a:p>
        </p:txBody>
      </p:sp>
      <p:sp>
        <p:nvSpPr>
          <p:cNvPr id="5" name="Notes Placeholder 4"/>
          <p:cNvSpPr>
            <a:spLocks noGrp="1"/>
          </p:cNvSpPr>
          <p:nvPr>
            <p:ph type="body" sz="quarter" idx="3"/>
          </p:nvPr>
        </p:nvSpPr>
        <p:spPr>
          <a:xfrm>
            <a:off x="688817" y="4654193"/>
            <a:ext cx="5510530" cy="3807976"/>
          </a:xfrm>
          <a:prstGeom prst="rect">
            <a:avLst/>
          </a:prstGeom>
        </p:spPr>
        <p:txBody>
          <a:bodyPr vert="horz" lIns="94622" tIns="47311" rIns="94622" bIns="473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85820"/>
            <a:ext cx="2984871" cy="485231"/>
          </a:xfrm>
          <a:prstGeom prst="rect">
            <a:avLst/>
          </a:prstGeom>
        </p:spPr>
        <p:txBody>
          <a:bodyPr vert="horz" lIns="94622" tIns="47311" rIns="94622" bIns="47311" rtlCol="0" anchor="b"/>
          <a:lstStyle>
            <a:lvl1pPr algn="l">
              <a:defRPr sz="1200"/>
            </a:lvl1pPr>
          </a:lstStyle>
          <a:p>
            <a:endParaRPr lang="en-GB"/>
          </a:p>
        </p:txBody>
      </p:sp>
      <p:sp>
        <p:nvSpPr>
          <p:cNvPr id="7" name="Slide Number Placeholder 6"/>
          <p:cNvSpPr>
            <a:spLocks noGrp="1"/>
          </p:cNvSpPr>
          <p:nvPr>
            <p:ph type="sldNum" sz="quarter" idx="5"/>
          </p:nvPr>
        </p:nvSpPr>
        <p:spPr>
          <a:xfrm>
            <a:off x="3901698" y="9185820"/>
            <a:ext cx="2984871" cy="485231"/>
          </a:xfrm>
          <a:prstGeom prst="rect">
            <a:avLst/>
          </a:prstGeom>
        </p:spPr>
        <p:txBody>
          <a:bodyPr vert="horz" lIns="94622" tIns="47311" rIns="94622" bIns="47311" rtlCol="0" anchor="b"/>
          <a:lstStyle>
            <a:lvl1pPr algn="r">
              <a:defRPr sz="1200"/>
            </a:lvl1pPr>
          </a:lstStyle>
          <a:p>
            <a:fld id="{DAB43D6D-56E0-48FF-9963-BE288E4F20AA}" type="slidenum">
              <a:rPr lang="en-GB" smtClean="0"/>
              <a:t>‹#›</a:t>
            </a:fld>
            <a:endParaRPr lang="en-GB"/>
          </a:p>
        </p:txBody>
      </p:sp>
    </p:spTree>
    <p:extLst>
      <p:ext uri="{BB962C8B-B14F-4D97-AF65-F5344CB8AC3E}">
        <p14:creationId xmlns:p14="http://schemas.microsoft.com/office/powerpoint/2010/main" val="103780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41D7C9-C023-4F4C-9161-3DD7B955E5D2}" type="datetimeFigureOut">
              <a:rPr lang="en-GB" smtClean="0"/>
              <a:t>27/05/2026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607446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41D7C9-C023-4F4C-9161-3DD7B955E5D2}" type="datetimeFigureOut">
              <a:rPr lang="en-GB" smtClean="0"/>
              <a:t>27/05/2026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500377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41D7C9-C023-4F4C-9161-3DD7B955E5D2}" type="datetimeFigureOut">
              <a:rPr lang="en-GB" smtClean="0"/>
              <a:t>27/05/2026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2110188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41D7C9-C023-4F4C-9161-3DD7B955E5D2}" type="datetimeFigureOut">
              <a:rPr lang="en-GB" smtClean="0"/>
              <a:t>27/05/2026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4108639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41D7C9-C023-4F4C-9161-3DD7B955E5D2}" type="datetimeFigureOut">
              <a:rPr lang="en-GB" smtClean="0"/>
              <a:t>27/05/2026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2386240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41D7C9-C023-4F4C-9161-3DD7B955E5D2}" type="datetimeFigureOut">
              <a:rPr lang="en-GB" smtClean="0"/>
              <a:t>27/05/2026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190963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41D7C9-C023-4F4C-9161-3DD7B955E5D2}" type="datetimeFigureOut">
              <a:rPr lang="en-GB" smtClean="0"/>
              <a:t>27/05/2026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858138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41D7C9-C023-4F4C-9161-3DD7B955E5D2}" type="datetimeFigureOut">
              <a:rPr lang="en-GB" smtClean="0"/>
              <a:t>27/05/2026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2166594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41D7C9-C023-4F4C-9161-3DD7B955E5D2}" type="datetimeFigureOut">
              <a:rPr lang="en-GB" smtClean="0"/>
              <a:t>27/05/2026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167650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141D7C9-C023-4F4C-9161-3DD7B955E5D2}" type="datetimeFigureOut">
              <a:rPr lang="en-GB" smtClean="0"/>
              <a:t>27/05/2026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3417156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141D7C9-C023-4F4C-9161-3DD7B955E5D2}" type="datetimeFigureOut">
              <a:rPr lang="en-GB" smtClean="0"/>
              <a:t>27/05/2026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9D3307-667F-4612-918E-A13E64E7B5DB}" type="slidenum">
              <a:rPr lang="en-GB" smtClean="0"/>
              <a:t>‹#›</a:t>
            </a:fld>
            <a:endParaRPr lang="en-GB"/>
          </a:p>
        </p:txBody>
      </p:sp>
    </p:spTree>
    <p:extLst>
      <p:ext uri="{BB962C8B-B14F-4D97-AF65-F5344CB8AC3E}">
        <p14:creationId xmlns:p14="http://schemas.microsoft.com/office/powerpoint/2010/main" val="2285365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F141D7C9-C023-4F4C-9161-3DD7B955E5D2}" type="datetimeFigureOut">
              <a:rPr lang="en-GB" smtClean="0"/>
              <a:t>27/05/2026</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E49D3307-667F-4612-918E-A13E64E7B5DB}" type="slidenum">
              <a:rPr lang="en-GB" smtClean="0"/>
              <a:t>‹#›</a:t>
            </a:fld>
            <a:endParaRPr lang="en-GB"/>
          </a:p>
        </p:txBody>
      </p:sp>
    </p:spTree>
    <p:extLst>
      <p:ext uri="{BB962C8B-B14F-4D97-AF65-F5344CB8AC3E}">
        <p14:creationId xmlns:p14="http://schemas.microsoft.com/office/powerpoint/2010/main" val="26873218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645F4-106F-1D23-FE95-4265A064E5F5}"/>
              </a:ext>
            </a:extLst>
          </p:cNvPr>
          <p:cNvSpPr>
            <a:spLocks noGrp="1"/>
          </p:cNvSpPr>
          <p:nvPr>
            <p:ph type="ctrTitle"/>
          </p:nvPr>
        </p:nvSpPr>
        <p:spPr/>
        <p:txBody>
          <a:bodyPr/>
          <a:lstStyle/>
          <a:p>
            <a:r>
              <a:rPr lang="en-GB" dirty="0"/>
              <a:t>Hilton Parish Council Supporting Documents</a:t>
            </a:r>
          </a:p>
        </p:txBody>
      </p:sp>
      <p:sp>
        <p:nvSpPr>
          <p:cNvPr id="3" name="Subtitle 2">
            <a:extLst>
              <a:ext uri="{FF2B5EF4-FFF2-40B4-BE49-F238E27FC236}">
                <a16:creationId xmlns:a16="http://schemas.microsoft.com/office/drawing/2014/main" id="{1A33E18D-0780-ED13-09B1-5192C8B26A64}"/>
              </a:ext>
            </a:extLst>
          </p:cNvPr>
          <p:cNvSpPr>
            <a:spLocks noGrp="1"/>
          </p:cNvSpPr>
          <p:nvPr>
            <p:ph type="subTitle" idx="1"/>
          </p:nvPr>
        </p:nvSpPr>
        <p:spPr/>
        <p:txBody>
          <a:bodyPr/>
          <a:lstStyle/>
          <a:p>
            <a:r>
              <a:rPr lang="en-GB" dirty="0"/>
              <a:t>June 2026</a:t>
            </a:r>
          </a:p>
        </p:txBody>
      </p:sp>
    </p:spTree>
    <p:extLst>
      <p:ext uri="{BB962C8B-B14F-4D97-AF65-F5344CB8AC3E}">
        <p14:creationId xmlns:p14="http://schemas.microsoft.com/office/powerpoint/2010/main" val="3414099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A0DBB-2A8D-C0B4-38CD-AE1951E8C122}"/>
              </a:ext>
            </a:extLst>
          </p:cNvPr>
          <p:cNvSpPr>
            <a:spLocks noGrp="1"/>
          </p:cNvSpPr>
          <p:nvPr>
            <p:ph type="title"/>
          </p:nvPr>
        </p:nvSpPr>
        <p:spPr/>
        <p:txBody>
          <a:bodyPr/>
          <a:lstStyle/>
          <a:p>
            <a:r>
              <a:rPr lang="en-GB" dirty="0"/>
              <a:t>26/27-56. Code of Conduct</a:t>
            </a:r>
          </a:p>
        </p:txBody>
      </p:sp>
      <p:sp>
        <p:nvSpPr>
          <p:cNvPr id="3" name="Content Placeholder 2">
            <a:extLst>
              <a:ext uri="{FF2B5EF4-FFF2-40B4-BE49-F238E27FC236}">
                <a16:creationId xmlns:a16="http://schemas.microsoft.com/office/drawing/2014/main" id="{33C4B394-AF58-24A0-503A-D24FE912900D}"/>
              </a:ext>
            </a:extLst>
          </p:cNvPr>
          <p:cNvSpPr>
            <a:spLocks noGrp="1"/>
          </p:cNvSpPr>
          <p:nvPr>
            <p:ph idx="1"/>
          </p:nvPr>
        </p:nvSpPr>
        <p:spPr>
          <a:xfrm>
            <a:off x="123569" y="2125361"/>
            <a:ext cx="6734432" cy="5930675"/>
          </a:xfrm>
        </p:spPr>
        <p:txBody>
          <a:bodyPr/>
          <a:lstStyle/>
          <a:p>
            <a:pPr marL="0" indent="0">
              <a:buNone/>
            </a:pPr>
            <a:r>
              <a:rPr lang="en-GB" dirty="0"/>
              <a:t>The Chairman asked that this be brought back to this meeting for further review and consideration. The document, as reviewed and adopted at the May meeting as shown on the website in the Supp. Docs/Dropbox.</a:t>
            </a:r>
          </a:p>
          <a:p>
            <a:endParaRPr lang="en-GB" dirty="0"/>
          </a:p>
        </p:txBody>
      </p:sp>
    </p:spTree>
    <p:extLst>
      <p:ext uri="{BB962C8B-B14F-4D97-AF65-F5344CB8AC3E}">
        <p14:creationId xmlns:p14="http://schemas.microsoft.com/office/powerpoint/2010/main" val="1462753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90784-B4DD-A0CB-95C4-812CC034FBCD}"/>
              </a:ext>
            </a:extLst>
          </p:cNvPr>
          <p:cNvSpPr>
            <a:spLocks noGrp="1"/>
          </p:cNvSpPr>
          <p:nvPr>
            <p:ph type="title"/>
          </p:nvPr>
        </p:nvSpPr>
        <p:spPr/>
        <p:txBody>
          <a:bodyPr/>
          <a:lstStyle/>
          <a:p>
            <a:r>
              <a:rPr lang="en-GB" dirty="0"/>
              <a:t>26/27-58. Insurance</a:t>
            </a:r>
          </a:p>
        </p:txBody>
      </p:sp>
      <p:sp>
        <p:nvSpPr>
          <p:cNvPr id="3" name="Content Placeholder 2">
            <a:extLst>
              <a:ext uri="{FF2B5EF4-FFF2-40B4-BE49-F238E27FC236}">
                <a16:creationId xmlns:a16="http://schemas.microsoft.com/office/drawing/2014/main" id="{AB04035D-C25E-635E-AF62-D76BF4710F9D}"/>
              </a:ext>
            </a:extLst>
          </p:cNvPr>
          <p:cNvSpPr>
            <a:spLocks noGrp="1"/>
          </p:cNvSpPr>
          <p:nvPr>
            <p:ph idx="1"/>
          </p:nvPr>
        </p:nvSpPr>
        <p:spPr/>
        <p:txBody>
          <a:bodyPr/>
          <a:lstStyle/>
          <a:p>
            <a:r>
              <a:rPr lang="en-GB" dirty="0"/>
              <a:t>The documents are shown on the website in the Supporting Docs/Dropbox.</a:t>
            </a:r>
          </a:p>
          <a:p>
            <a:endParaRPr lang="en-GB" dirty="0"/>
          </a:p>
          <a:p>
            <a:r>
              <a:rPr lang="en-GB" dirty="0"/>
              <a:t>The premium paid in 2025 was £910.27. The figure this year is £1009.76. A discount removing the broker arrangement fee was secured in 2025; this was asked for again but declined.</a:t>
            </a:r>
          </a:p>
        </p:txBody>
      </p:sp>
    </p:spTree>
    <p:extLst>
      <p:ext uri="{BB962C8B-B14F-4D97-AF65-F5344CB8AC3E}">
        <p14:creationId xmlns:p14="http://schemas.microsoft.com/office/powerpoint/2010/main" val="4186952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57980-71CF-385E-DAAA-BC66CE526924}"/>
              </a:ext>
            </a:extLst>
          </p:cNvPr>
          <p:cNvSpPr>
            <a:spLocks noGrp="1"/>
          </p:cNvSpPr>
          <p:nvPr>
            <p:ph type="title"/>
          </p:nvPr>
        </p:nvSpPr>
        <p:spPr/>
        <p:txBody>
          <a:bodyPr/>
          <a:lstStyle/>
          <a:p>
            <a:r>
              <a:rPr lang="en-GB" dirty="0"/>
              <a:t>26/27-60. Quotation to flail a track along the side of The Wilderness</a:t>
            </a:r>
          </a:p>
        </p:txBody>
      </p:sp>
      <p:sp>
        <p:nvSpPr>
          <p:cNvPr id="3" name="Content Placeholder 2">
            <a:extLst>
              <a:ext uri="{FF2B5EF4-FFF2-40B4-BE49-F238E27FC236}">
                <a16:creationId xmlns:a16="http://schemas.microsoft.com/office/drawing/2014/main" id="{D321059C-3269-F3A3-025D-F9ACD2785202}"/>
              </a:ext>
            </a:extLst>
          </p:cNvPr>
          <p:cNvSpPr>
            <a:spLocks noGrp="1"/>
          </p:cNvSpPr>
          <p:nvPr>
            <p:ph idx="1"/>
          </p:nvPr>
        </p:nvSpPr>
        <p:spPr/>
        <p:txBody>
          <a:bodyPr/>
          <a:lstStyle/>
          <a:p>
            <a:r>
              <a:rPr lang="en-GB" dirty="0"/>
              <a:t>Two farmers approached but only one willing to provide a quotation for the work. If agreed, the work will be done later in the year.</a:t>
            </a:r>
          </a:p>
        </p:txBody>
      </p:sp>
    </p:spTree>
    <p:extLst>
      <p:ext uri="{BB962C8B-B14F-4D97-AF65-F5344CB8AC3E}">
        <p14:creationId xmlns:p14="http://schemas.microsoft.com/office/powerpoint/2010/main" val="876912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47665-2573-05C7-BA56-D53270C6E963}"/>
              </a:ext>
            </a:extLst>
          </p:cNvPr>
          <p:cNvSpPr>
            <a:spLocks noGrp="1"/>
          </p:cNvSpPr>
          <p:nvPr>
            <p:ph type="title"/>
          </p:nvPr>
        </p:nvSpPr>
        <p:spPr/>
        <p:txBody>
          <a:bodyPr/>
          <a:lstStyle/>
          <a:p>
            <a:r>
              <a:rPr lang="en-GB" dirty="0"/>
              <a:t>26/27-61. CAPALC Courses in June</a:t>
            </a:r>
          </a:p>
        </p:txBody>
      </p:sp>
      <p:sp>
        <p:nvSpPr>
          <p:cNvPr id="3" name="Content Placeholder 2">
            <a:extLst>
              <a:ext uri="{FF2B5EF4-FFF2-40B4-BE49-F238E27FC236}">
                <a16:creationId xmlns:a16="http://schemas.microsoft.com/office/drawing/2014/main" id="{BE2EA536-8968-9444-9A63-746590E8FDFA}"/>
              </a:ext>
            </a:extLst>
          </p:cNvPr>
          <p:cNvSpPr>
            <a:spLocks noGrp="1"/>
          </p:cNvSpPr>
          <p:nvPr>
            <p:ph idx="1"/>
          </p:nvPr>
        </p:nvSpPr>
        <p:spPr/>
        <p:txBody>
          <a:bodyPr/>
          <a:lstStyle/>
          <a:p>
            <a:r>
              <a:rPr lang="en-GB" dirty="0"/>
              <a:t>The last meeting agreed a revised EMR of £950 for Councillors training.</a:t>
            </a:r>
          </a:p>
          <a:p>
            <a:endParaRPr lang="en-GB" dirty="0"/>
          </a:p>
          <a:p>
            <a:r>
              <a:rPr lang="en-GB" dirty="0"/>
              <a:t>61.1.	The ‘Code of Conduct’ Course is offered twice on June 10</a:t>
            </a:r>
            <a:r>
              <a:rPr lang="en-GB" baseline="30000" dirty="0"/>
              <a:t>th</a:t>
            </a:r>
            <a:r>
              <a:rPr lang="en-GB" dirty="0"/>
              <a:t> and run remotely.</a:t>
            </a:r>
          </a:p>
          <a:p>
            <a:r>
              <a:rPr lang="en-GB" dirty="0"/>
              <a:t>61.2.	The ‘Councillor Refresher’ Training is an in-person course on the afternoon of Saturday July 4</a:t>
            </a:r>
            <a:r>
              <a:rPr lang="en-GB" baseline="30000" dirty="0"/>
              <a:t>th</a:t>
            </a:r>
            <a:r>
              <a:rPr lang="en-GB" dirty="0"/>
              <a:t>. A summary of the content is in the Dropbox for Councillors.</a:t>
            </a:r>
          </a:p>
          <a:p>
            <a:r>
              <a:rPr lang="en-GB" dirty="0"/>
              <a:t>61.3.	This course is for existing Chairs </a:t>
            </a:r>
            <a:r>
              <a:rPr lang="en-GB" b="1" dirty="0"/>
              <a:t>and</a:t>
            </a:r>
            <a:r>
              <a:rPr lang="en-GB" dirty="0"/>
              <a:t> others who may consider taking on the role at a future date; it offers another means of future-proofing the Council’s resilience and competence.</a:t>
            </a:r>
          </a:p>
        </p:txBody>
      </p:sp>
    </p:spTree>
    <p:extLst>
      <p:ext uri="{BB962C8B-B14F-4D97-AF65-F5344CB8AC3E}">
        <p14:creationId xmlns:p14="http://schemas.microsoft.com/office/powerpoint/2010/main" val="3811600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9A6F3-2F50-FAD4-3FFA-F055861ACD2D}"/>
              </a:ext>
            </a:extLst>
          </p:cNvPr>
          <p:cNvSpPr>
            <a:spLocks noGrp="1"/>
          </p:cNvSpPr>
          <p:nvPr>
            <p:ph type="title"/>
          </p:nvPr>
        </p:nvSpPr>
        <p:spPr/>
        <p:txBody>
          <a:bodyPr/>
          <a:lstStyle/>
          <a:p>
            <a:r>
              <a:rPr lang="en-GB" dirty="0"/>
              <a:t>26/27-62. Clerk Training</a:t>
            </a:r>
          </a:p>
        </p:txBody>
      </p:sp>
      <p:sp>
        <p:nvSpPr>
          <p:cNvPr id="3" name="Content Placeholder 2">
            <a:extLst>
              <a:ext uri="{FF2B5EF4-FFF2-40B4-BE49-F238E27FC236}">
                <a16:creationId xmlns:a16="http://schemas.microsoft.com/office/drawing/2014/main" id="{592C55E5-E467-45CC-7F5A-3D50C836A733}"/>
              </a:ext>
            </a:extLst>
          </p:cNvPr>
          <p:cNvSpPr>
            <a:spLocks noGrp="1"/>
          </p:cNvSpPr>
          <p:nvPr>
            <p:ph idx="1"/>
          </p:nvPr>
        </p:nvSpPr>
        <p:spPr/>
        <p:txBody>
          <a:bodyPr/>
          <a:lstStyle/>
          <a:p>
            <a:r>
              <a:rPr lang="en-GB" dirty="0"/>
              <a:t>This is an In-Person course run over 2 consecutive Saturdays in July.</a:t>
            </a:r>
          </a:p>
        </p:txBody>
      </p:sp>
    </p:spTree>
    <p:extLst>
      <p:ext uri="{BB962C8B-B14F-4D97-AF65-F5344CB8AC3E}">
        <p14:creationId xmlns:p14="http://schemas.microsoft.com/office/powerpoint/2010/main" val="3905326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E4EF9-F3A7-0641-D73E-D363F5F0C33C}"/>
              </a:ext>
            </a:extLst>
          </p:cNvPr>
          <p:cNvSpPr>
            <a:spLocks noGrp="1"/>
          </p:cNvSpPr>
          <p:nvPr>
            <p:ph type="title"/>
          </p:nvPr>
        </p:nvSpPr>
        <p:spPr/>
        <p:txBody>
          <a:bodyPr/>
          <a:lstStyle/>
          <a:p>
            <a:r>
              <a:rPr lang="en-GB" dirty="0"/>
              <a:t>26/27-64. Unity Bank monthly service charge</a:t>
            </a:r>
          </a:p>
        </p:txBody>
      </p:sp>
      <p:sp>
        <p:nvSpPr>
          <p:cNvPr id="3" name="Content Placeholder 2">
            <a:extLst>
              <a:ext uri="{FF2B5EF4-FFF2-40B4-BE49-F238E27FC236}">
                <a16:creationId xmlns:a16="http://schemas.microsoft.com/office/drawing/2014/main" id="{7A9F2553-FAD4-4E3E-155D-290990029836}"/>
              </a:ext>
            </a:extLst>
          </p:cNvPr>
          <p:cNvSpPr>
            <a:spLocks noGrp="1"/>
          </p:cNvSpPr>
          <p:nvPr>
            <p:ph idx="1"/>
          </p:nvPr>
        </p:nvSpPr>
        <p:spPr/>
        <p:txBody>
          <a:bodyPr/>
          <a:lstStyle/>
          <a:p>
            <a:r>
              <a:rPr lang="en-GB" dirty="0"/>
              <a:t>This was adjusted by UB directly and without apparent prior or readily-obvious notification</a:t>
            </a:r>
          </a:p>
          <a:p>
            <a:endParaRPr lang="en-GB" dirty="0"/>
          </a:p>
          <a:p>
            <a:r>
              <a:rPr lang="en-GB" dirty="0"/>
              <a:t>Thea absence of any request to sign a new DD mandate for Valda Energy was covered in the ‘small-print’ and administered through the agent handling the matter for HPC.</a:t>
            </a:r>
          </a:p>
        </p:txBody>
      </p:sp>
    </p:spTree>
    <p:extLst>
      <p:ext uri="{BB962C8B-B14F-4D97-AF65-F5344CB8AC3E}">
        <p14:creationId xmlns:p14="http://schemas.microsoft.com/office/powerpoint/2010/main" val="3277923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89A48-6D0E-5626-734F-74A31591E7FC}"/>
              </a:ext>
            </a:extLst>
          </p:cNvPr>
          <p:cNvSpPr>
            <a:spLocks noGrp="1"/>
          </p:cNvSpPr>
          <p:nvPr>
            <p:ph type="title"/>
          </p:nvPr>
        </p:nvSpPr>
        <p:spPr/>
        <p:txBody>
          <a:bodyPr/>
          <a:lstStyle/>
          <a:p>
            <a:r>
              <a:rPr lang="en-GB" dirty="0"/>
              <a:t>26/27-65. Financial Reports</a:t>
            </a:r>
          </a:p>
        </p:txBody>
      </p:sp>
      <p:sp>
        <p:nvSpPr>
          <p:cNvPr id="3" name="Content Placeholder 2">
            <a:extLst>
              <a:ext uri="{FF2B5EF4-FFF2-40B4-BE49-F238E27FC236}">
                <a16:creationId xmlns:a16="http://schemas.microsoft.com/office/drawing/2014/main" id="{15E6D471-B4A3-5A88-F51F-B79DA12D5A7F}"/>
              </a:ext>
            </a:extLst>
          </p:cNvPr>
          <p:cNvSpPr>
            <a:spLocks noGrp="1"/>
          </p:cNvSpPr>
          <p:nvPr>
            <p:ph idx="1"/>
          </p:nvPr>
        </p:nvSpPr>
        <p:spPr/>
        <p:txBody>
          <a:bodyPr/>
          <a:lstStyle/>
          <a:p>
            <a:r>
              <a:rPr lang="en-GB" dirty="0"/>
              <a:t>65.1:	Financial Accounts May 2026</a:t>
            </a:r>
          </a:p>
          <a:p>
            <a:r>
              <a:rPr lang="en-GB" dirty="0"/>
              <a:t>65.2:	Management Accounts May 2026</a:t>
            </a:r>
          </a:p>
          <a:p>
            <a:r>
              <a:rPr lang="en-GB" dirty="0"/>
              <a:t>65.3:	Budget Analysis May 2026.</a:t>
            </a:r>
          </a:p>
        </p:txBody>
      </p:sp>
    </p:spTree>
    <p:extLst>
      <p:ext uri="{BB962C8B-B14F-4D97-AF65-F5344CB8AC3E}">
        <p14:creationId xmlns:p14="http://schemas.microsoft.com/office/powerpoint/2010/main" val="1743318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DFAB2-07C7-BDDD-BCE3-A723BEC2DDC6}"/>
              </a:ext>
            </a:extLst>
          </p:cNvPr>
          <p:cNvSpPr>
            <a:spLocks noGrp="1"/>
          </p:cNvSpPr>
          <p:nvPr>
            <p:ph type="title"/>
          </p:nvPr>
        </p:nvSpPr>
        <p:spPr/>
        <p:txBody>
          <a:bodyPr/>
          <a:lstStyle/>
          <a:p>
            <a:r>
              <a:rPr lang="en-GB" dirty="0"/>
              <a:t>26/27-69. Meeting between members of the </a:t>
            </a:r>
            <a:r>
              <a:rPr lang="en-GB" dirty="0" err="1"/>
              <a:t>GOSsMWg</a:t>
            </a:r>
            <a:r>
              <a:rPr lang="en-GB" dirty="0"/>
              <a:t> and the Maintenance Person</a:t>
            </a:r>
          </a:p>
        </p:txBody>
      </p:sp>
      <p:sp>
        <p:nvSpPr>
          <p:cNvPr id="3" name="Content Placeholder 2">
            <a:extLst>
              <a:ext uri="{FF2B5EF4-FFF2-40B4-BE49-F238E27FC236}">
                <a16:creationId xmlns:a16="http://schemas.microsoft.com/office/drawing/2014/main" id="{0EEBDB9B-7299-1CFA-88D6-F0B8F30C5E67}"/>
              </a:ext>
            </a:extLst>
          </p:cNvPr>
          <p:cNvSpPr>
            <a:spLocks noGrp="1"/>
          </p:cNvSpPr>
          <p:nvPr>
            <p:ph idx="1"/>
          </p:nvPr>
        </p:nvSpPr>
        <p:spPr/>
        <p:txBody>
          <a:bodyPr/>
          <a:lstStyle/>
          <a:p>
            <a:r>
              <a:rPr lang="en-GB" dirty="0"/>
              <a:t>Notes of the meeting and recommendations for consideration by the Council are in the Dropbox for Councillors.</a:t>
            </a:r>
          </a:p>
        </p:txBody>
      </p:sp>
    </p:spTree>
    <p:extLst>
      <p:ext uri="{BB962C8B-B14F-4D97-AF65-F5344CB8AC3E}">
        <p14:creationId xmlns:p14="http://schemas.microsoft.com/office/powerpoint/2010/main" val="3603581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535D0-FB01-4377-4956-715CE3425065}"/>
              </a:ext>
            </a:extLst>
          </p:cNvPr>
          <p:cNvSpPr>
            <a:spLocks noGrp="1"/>
          </p:cNvSpPr>
          <p:nvPr>
            <p:ph type="title"/>
          </p:nvPr>
        </p:nvSpPr>
        <p:spPr/>
        <p:txBody>
          <a:bodyPr/>
          <a:lstStyle/>
          <a:p>
            <a:r>
              <a:rPr lang="en-GB" dirty="0"/>
              <a:t>26/27-70. Update on exchanges about the bequest to HPC</a:t>
            </a:r>
          </a:p>
        </p:txBody>
      </p:sp>
      <p:sp>
        <p:nvSpPr>
          <p:cNvPr id="3" name="Content Placeholder 2">
            <a:extLst>
              <a:ext uri="{FF2B5EF4-FFF2-40B4-BE49-F238E27FC236}">
                <a16:creationId xmlns:a16="http://schemas.microsoft.com/office/drawing/2014/main" id="{5E2D94CD-448B-1603-C739-C18359117C43}"/>
              </a:ext>
            </a:extLst>
          </p:cNvPr>
          <p:cNvSpPr>
            <a:spLocks noGrp="1"/>
          </p:cNvSpPr>
          <p:nvPr>
            <p:ph idx="1"/>
          </p:nvPr>
        </p:nvSpPr>
        <p:spPr/>
        <p:txBody>
          <a:bodyPr/>
          <a:lstStyle/>
          <a:p>
            <a:r>
              <a:rPr lang="en-GB" dirty="0"/>
              <a:t>The Clerk has written to the local solicitor asking for an assurance that the duty of care and compliance would lie with the administrators working  through him and asking them to take out a policy to indemnify HPC against any counter claims. </a:t>
            </a:r>
            <a:r>
              <a:rPr lang="en-GB"/>
              <a:t>Reply </a:t>
            </a:r>
            <a:r>
              <a:rPr lang="en-GB" dirty="0"/>
              <a:t>awaited.</a:t>
            </a:r>
          </a:p>
          <a:p>
            <a:endParaRPr lang="en-GB" dirty="0"/>
          </a:p>
          <a:p>
            <a:r>
              <a:rPr lang="en-GB" dirty="0"/>
              <a:t>Subsequently an email received from a family member and is in the Dropbox for Councillors.</a:t>
            </a:r>
          </a:p>
        </p:txBody>
      </p:sp>
    </p:spTree>
    <p:extLst>
      <p:ext uri="{BB962C8B-B14F-4D97-AF65-F5344CB8AC3E}">
        <p14:creationId xmlns:p14="http://schemas.microsoft.com/office/powerpoint/2010/main" val="29332562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D5849-908F-EF11-8DCF-B9DE89B0DE35}"/>
              </a:ext>
            </a:extLst>
          </p:cNvPr>
          <p:cNvSpPr>
            <a:spLocks noGrp="1"/>
          </p:cNvSpPr>
          <p:nvPr>
            <p:ph type="title"/>
          </p:nvPr>
        </p:nvSpPr>
        <p:spPr/>
        <p:txBody>
          <a:bodyPr/>
          <a:lstStyle/>
          <a:p>
            <a:r>
              <a:rPr lang="en-GB" dirty="0"/>
              <a:t>26/27-71. New guidelines on Declarations of Members’ Interests</a:t>
            </a:r>
          </a:p>
        </p:txBody>
      </p:sp>
      <p:sp>
        <p:nvSpPr>
          <p:cNvPr id="3" name="Content Placeholder 2">
            <a:extLst>
              <a:ext uri="{FF2B5EF4-FFF2-40B4-BE49-F238E27FC236}">
                <a16:creationId xmlns:a16="http://schemas.microsoft.com/office/drawing/2014/main" id="{5FF963E4-FCF0-A17E-900E-A4065A4D0013}"/>
              </a:ext>
            </a:extLst>
          </p:cNvPr>
          <p:cNvSpPr>
            <a:spLocks noGrp="1"/>
          </p:cNvSpPr>
          <p:nvPr>
            <p:ph idx="1"/>
          </p:nvPr>
        </p:nvSpPr>
        <p:spPr/>
        <p:txBody>
          <a:bodyPr>
            <a:normAutofit fontScale="92500" lnSpcReduction="20000"/>
          </a:bodyPr>
          <a:lstStyle/>
          <a:p>
            <a:r>
              <a:rPr lang="en-GB" u="sng" dirty="0"/>
              <a:t>Brought to us from CAPALC: </a:t>
            </a:r>
          </a:p>
          <a:p>
            <a:endParaRPr lang="en-GB" u="sng" dirty="0"/>
          </a:p>
          <a:p>
            <a:r>
              <a:rPr lang="en-GB" i="1" dirty="0"/>
              <a:t>The Ministry of Housing, Communities and Local Government recently wrote … to confirm that from 29 June 2026</a:t>
            </a:r>
            <a:r>
              <a:rPr lang="en-GB" b="1" i="1" dirty="0"/>
              <a:t>, local authorities must not publish an elected or co-opted member's home address in local authority registers of interest</a:t>
            </a:r>
            <a:r>
              <a:rPr lang="en-GB" i="1" dirty="0"/>
              <a:t>. </a:t>
            </a:r>
          </a:p>
          <a:p>
            <a:r>
              <a:rPr lang="en-GB" i="1" dirty="0"/>
              <a:t>A new Section 32A of the Localism Act 2011 (the 2011 Act) makes clear that </a:t>
            </a:r>
            <a:r>
              <a:rPr lang="en-GB" b="1" i="1" dirty="0"/>
              <a:t>a member's home address must not be disclosed on the authority's public register of interest unless the member has requested otherwise. </a:t>
            </a:r>
          </a:p>
          <a:p>
            <a:r>
              <a:rPr lang="en-GB" i="1" dirty="0"/>
              <a:t>The requirement not to publish a member's home address extends to parish and town councils that publish registers of interest on their own website in line with Section 29 (7) of the 2011 Act. To aid transparency, public registers of interest will still state that a member has an interest, the address of which is withheld. The exact address details are still declared to the monitoring officer, remain available internally to authorities and will continue to prevent conflicts of interest.</a:t>
            </a:r>
          </a:p>
          <a:p>
            <a:endParaRPr lang="en-GB" dirty="0"/>
          </a:p>
          <a:p>
            <a:r>
              <a:rPr lang="en-GB" dirty="0"/>
              <a:t>The old Register </a:t>
            </a:r>
            <a:r>
              <a:rPr lang="en-GB"/>
              <a:t>copies have </a:t>
            </a:r>
            <a:r>
              <a:rPr lang="en-GB" dirty="0"/>
              <a:t>been deleted from the HPC website until Cllrs reach a conclusion whether they want the other parts – from the 2026 Declarations – posted on the HPC website.</a:t>
            </a:r>
          </a:p>
        </p:txBody>
      </p:sp>
    </p:spTree>
    <p:extLst>
      <p:ext uri="{BB962C8B-B14F-4D97-AF65-F5344CB8AC3E}">
        <p14:creationId xmlns:p14="http://schemas.microsoft.com/office/powerpoint/2010/main" val="2531771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00968-DAF1-E0C2-4AFA-90202ECE405F}"/>
              </a:ext>
            </a:extLst>
          </p:cNvPr>
          <p:cNvSpPr>
            <a:spLocks noGrp="1"/>
          </p:cNvSpPr>
          <p:nvPr>
            <p:ph type="title"/>
          </p:nvPr>
        </p:nvSpPr>
        <p:spPr/>
        <p:txBody>
          <a:bodyPr/>
          <a:lstStyle/>
          <a:p>
            <a:r>
              <a:rPr lang="en-GB" dirty="0"/>
              <a:t>26/27-48. Apologies</a:t>
            </a:r>
          </a:p>
        </p:txBody>
      </p:sp>
      <p:sp>
        <p:nvSpPr>
          <p:cNvPr id="3" name="Content Placeholder 2">
            <a:extLst>
              <a:ext uri="{FF2B5EF4-FFF2-40B4-BE49-F238E27FC236}">
                <a16:creationId xmlns:a16="http://schemas.microsoft.com/office/drawing/2014/main" id="{9ECFE132-337C-5581-159D-0B0E6527391A}"/>
              </a:ext>
            </a:extLst>
          </p:cNvPr>
          <p:cNvSpPr>
            <a:spLocks noGrp="1"/>
          </p:cNvSpPr>
          <p:nvPr>
            <p:ph idx="1"/>
          </p:nvPr>
        </p:nvSpPr>
        <p:spPr/>
        <p:txBody>
          <a:bodyPr/>
          <a:lstStyle/>
          <a:p>
            <a:pPr marL="0" indent="0">
              <a:buNone/>
            </a:pPr>
            <a:endParaRPr lang="en-GB" dirty="0"/>
          </a:p>
        </p:txBody>
      </p:sp>
    </p:spTree>
    <p:extLst>
      <p:ext uri="{BB962C8B-B14F-4D97-AF65-F5344CB8AC3E}">
        <p14:creationId xmlns:p14="http://schemas.microsoft.com/office/powerpoint/2010/main" val="3462555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E52B3-C083-86D1-937C-216D9CA33624}"/>
              </a:ext>
            </a:extLst>
          </p:cNvPr>
          <p:cNvSpPr>
            <a:spLocks noGrp="1"/>
          </p:cNvSpPr>
          <p:nvPr>
            <p:ph type="title"/>
          </p:nvPr>
        </p:nvSpPr>
        <p:spPr>
          <a:xfrm>
            <a:off x="471488" y="486837"/>
            <a:ext cx="5915025" cy="647020"/>
          </a:xfrm>
        </p:spPr>
        <p:txBody>
          <a:bodyPr>
            <a:normAutofit/>
          </a:bodyPr>
          <a:lstStyle/>
          <a:p>
            <a:r>
              <a:rPr lang="en-GB" dirty="0"/>
              <a:t>26/27-49. Declarations of Interest</a:t>
            </a:r>
          </a:p>
        </p:txBody>
      </p:sp>
      <p:sp>
        <p:nvSpPr>
          <p:cNvPr id="3" name="Content Placeholder 2">
            <a:extLst>
              <a:ext uri="{FF2B5EF4-FFF2-40B4-BE49-F238E27FC236}">
                <a16:creationId xmlns:a16="http://schemas.microsoft.com/office/drawing/2014/main" id="{16DA1035-39F9-D65E-0955-D3B49C4025E3}"/>
              </a:ext>
            </a:extLst>
          </p:cNvPr>
          <p:cNvSpPr>
            <a:spLocks noGrp="1"/>
          </p:cNvSpPr>
          <p:nvPr>
            <p:ph idx="1"/>
          </p:nvPr>
        </p:nvSpPr>
        <p:spPr>
          <a:xfrm>
            <a:off x="471488" y="975360"/>
            <a:ext cx="5915025" cy="7949184"/>
          </a:xfrm>
        </p:spPr>
        <p:txBody>
          <a:bodyPr>
            <a:noAutofit/>
          </a:bodyPr>
          <a:lstStyle/>
          <a:p>
            <a:pPr marL="0" indent="0">
              <a:buNone/>
            </a:pPr>
            <a:r>
              <a:rPr lang="en-GB" sz="1200" dirty="0"/>
              <a:t>In accordance with the Localism Act 2011 and the Relevant Authorities (Disclosable Pecuniary Interests) Regulations 2012, councillors must declare any interests regarding agenda items at the beginning of each meeting.</a:t>
            </a:r>
          </a:p>
          <a:p>
            <a:pPr marL="0" indent="0">
              <a:buNone/>
            </a:pPr>
            <a:r>
              <a:rPr lang="en-GB" sz="1200" dirty="0"/>
              <a:t>Extracts from the HPC Code of Conduct:</a:t>
            </a:r>
          </a:p>
          <a:p>
            <a:pPr marL="0" indent="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arises at a meeting which directly relates to one of your Disclosable Pecuniary Interests you must disclose the interest, not participate in any discussion or vote on the matter and must not remain in the room unless you have been granted a dispensation. </a:t>
            </a:r>
          </a:p>
          <a:p>
            <a:pPr marL="0" indent="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arises at a meeting which </a:t>
            </a:r>
            <a:r>
              <a:rPr lang="en-GB" sz="1200" b="1" i="1" u="none" strike="noStrike" dirty="0">
                <a:effectLst/>
                <a:uFill>
                  <a:solidFill>
                    <a:srgbClr val="000000"/>
                  </a:solidFill>
                </a:uFill>
                <a:ea typeface="Arial" panose="020B0604020202020204" pitchFamily="34" charset="0"/>
                <a:cs typeface="Arial" panose="020B0604020202020204" pitchFamily="34" charset="0"/>
              </a:rPr>
              <a:t>directly relates</a:t>
            </a:r>
            <a:r>
              <a:rPr lang="en-GB" sz="1200" u="none" strike="noStrike" dirty="0">
                <a:effectLst/>
                <a:uFill>
                  <a:solidFill>
                    <a:srgbClr val="000000"/>
                  </a:solidFill>
                </a:uFill>
                <a:ea typeface="Arial" panose="020B0604020202020204" pitchFamily="34" charset="0"/>
                <a:cs typeface="Arial" panose="020B0604020202020204" pitchFamily="34" charset="0"/>
              </a:rPr>
              <a:t> to the financial interest or wellbeing of one of your Other Registerable you must disclose the interest. You may speak on the matter only if members of the public are also allowed to speak at the meeting but otherwise must not take part in any discussion or vote on the matter and must not remain in the room unless you have been granted a dispensation. </a:t>
            </a:r>
          </a:p>
          <a:p>
            <a:pPr marL="0" lvl="0" indent="0" fontAlgn="base">
              <a:lnSpc>
                <a:spcPct val="110000"/>
              </a:lnSpc>
              <a:spcAft>
                <a:spcPts val="600"/>
              </a:spcAft>
              <a:buClr>
                <a:srgbClr val="000000"/>
              </a:buClr>
              <a:buSzPts val="120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arises at a meeting which </a:t>
            </a:r>
            <a:r>
              <a:rPr lang="en-GB" sz="1200" b="1" i="1" u="none" strike="noStrike" dirty="0">
                <a:effectLst/>
                <a:uFill>
                  <a:solidFill>
                    <a:srgbClr val="000000"/>
                  </a:solidFill>
                </a:uFill>
                <a:ea typeface="Arial" panose="020B0604020202020204" pitchFamily="34" charset="0"/>
                <a:cs typeface="Arial" panose="020B0604020202020204" pitchFamily="34" charset="0"/>
              </a:rPr>
              <a:t>directly relates</a:t>
            </a:r>
            <a:r>
              <a:rPr lang="en-GB" sz="1200" i="1" u="none" strike="noStrike" dirty="0">
                <a:effectLst/>
                <a:uFill>
                  <a:solidFill>
                    <a:srgbClr val="000000"/>
                  </a:solidFill>
                </a:uFill>
                <a:ea typeface="Arial" panose="020B0604020202020204" pitchFamily="34" charset="0"/>
                <a:cs typeface="Arial" panose="020B0604020202020204" pitchFamily="34" charset="0"/>
              </a:rPr>
              <a:t> </a:t>
            </a:r>
            <a:r>
              <a:rPr lang="en-GB" sz="1200" u="none" strike="noStrike" dirty="0">
                <a:effectLst/>
                <a:uFill>
                  <a:solidFill>
                    <a:srgbClr val="000000"/>
                  </a:solidFill>
                </a:uFill>
                <a:ea typeface="Arial" panose="020B0604020202020204" pitchFamily="34" charset="0"/>
                <a:cs typeface="Arial" panose="020B0604020202020204" pitchFamily="34" charset="0"/>
              </a:rPr>
              <a:t>to your financial interest or well-being or a financial interest or well-being of a relative or close associate, you must disclose the interest. You may speak on the matter only if members of the public are also allowed to speak at the meeting. Otherwise, you must not take part in any discussion or vote on the matter and must not remain in the room unless you have been granted a dispensation. </a:t>
            </a:r>
          </a:p>
          <a:p>
            <a:pPr marL="0" lvl="0" indent="0" fontAlgn="base">
              <a:lnSpc>
                <a:spcPct val="110000"/>
              </a:lnSpc>
              <a:buClr>
                <a:srgbClr val="000000"/>
              </a:buClr>
              <a:buSzPts val="120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arises at a meeting which </a:t>
            </a:r>
            <a:r>
              <a:rPr lang="en-GB" sz="1200" b="1" i="1" u="none" strike="noStrike" dirty="0">
                <a:effectLst/>
                <a:uFill>
                  <a:solidFill>
                    <a:srgbClr val="000000"/>
                  </a:solidFill>
                </a:uFill>
                <a:ea typeface="Arial" panose="020B0604020202020204" pitchFamily="34" charset="0"/>
                <a:cs typeface="Arial" panose="020B0604020202020204" pitchFamily="34" charset="0"/>
              </a:rPr>
              <a:t>affects</a:t>
            </a:r>
            <a:r>
              <a:rPr lang="en-GB" sz="1200" i="1" u="none" strike="noStrike" dirty="0">
                <a:effectLst/>
                <a:uFill>
                  <a:solidFill>
                    <a:srgbClr val="000000"/>
                  </a:solidFill>
                </a:uFill>
                <a:ea typeface="Arial" panose="020B0604020202020204" pitchFamily="34" charset="0"/>
                <a:cs typeface="Arial" panose="020B0604020202020204" pitchFamily="34" charset="0"/>
              </a:rPr>
              <a:t> </a:t>
            </a:r>
            <a:r>
              <a:rPr lang="en-GB" sz="1200" u="none" strike="noStrike" dirty="0">
                <a:effectLst/>
                <a:uFill>
                  <a:solidFill>
                    <a:srgbClr val="000000"/>
                  </a:solidFill>
                </a:uFill>
                <a:ea typeface="Arial" panose="020B0604020202020204" pitchFamily="34" charset="0"/>
                <a:cs typeface="Arial" panose="020B0604020202020204" pitchFamily="34" charset="0"/>
              </a:rPr>
              <a:t>– </a:t>
            </a:r>
          </a:p>
          <a:p>
            <a:pPr marL="742950" lvl="1" indent="-285750" fontAlgn="base">
              <a:lnSpc>
                <a:spcPct val="110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your own financial interest or well-being; </a:t>
            </a:r>
          </a:p>
          <a:p>
            <a:pPr marL="742950" lvl="1" indent="-285750" fontAlgn="base">
              <a:lnSpc>
                <a:spcPct val="107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a financial interest or well-being of a relative or close associate; or </a:t>
            </a:r>
          </a:p>
          <a:p>
            <a:pPr marL="742950" lvl="1" indent="-285750" fontAlgn="base">
              <a:lnSpc>
                <a:spcPct val="110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a financial interest or wellbeing of a body included under Other Registrable Interests as set out in </a:t>
            </a:r>
            <a:r>
              <a:rPr lang="en-GB" sz="1200" b="1" u="none" strike="noStrike" dirty="0">
                <a:effectLst/>
                <a:uFill>
                  <a:solidFill>
                    <a:srgbClr val="000000"/>
                  </a:solidFill>
                </a:uFill>
                <a:ea typeface="Arial" panose="020B0604020202020204" pitchFamily="34" charset="0"/>
                <a:cs typeface="Arial" panose="020B0604020202020204" pitchFamily="34" charset="0"/>
              </a:rPr>
              <a:t>Table 2</a:t>
            </a:r>
            <a:r>
              <a:rPr lang="en-GB" sz="1200" u="none" strike="noStrike" dirty="0">
                <a:effectLst/>
                <a:uFill>
                  <a:solidFill>
                    <a:srgbClr val="000000"/>
                  </a:solidFill>
                </a:uFill>
                <a:ea typeface="Arial" panose="020B0604020202020204" pitchFamily="34" charset="0"/>
                <a:cs typeface="Arial" panose="020B0604020202020204" pitchFamily="34" charset="0"/>
              </a:rPr>
              <a:t> you must disclose the interest. In order to determine whether you can remain in the meeting after disclosing your interest the following test should be applied </a:t>
            </a:r>
          </a:p>
          <a:p>
            <a:pPr marL="0" lvl="0" indent="0" fontAlgn="base">
              <a:lnSpc>
                <a:spcPct val="107000"/>
              </a:lnSpc>
              <a:buClr>
                <a:srgbClr val="000000"/>
              </a:buClr>
              <a:buSzPts val="1200"/>
              <a:buNone/>
            </a:pPr>
            <a:r>
              <a:rPr lang="en-GB" sz="1200" u="none" strike="noStrike" dirty="0">
                <a:effectLst/>
                <a:uFill>
                  <a:solidFill>
                    <a:srgbClr val="000000"/>
                  </a:solidFill>
                </a:uFill>
                <a:ea typeface="Arial" panose="020B0604020202020204" pitchFamily="34" charset="0"/>
                <a:cs typeface="Arial" panose="020B0604020202020204" pitchFamily="34" charset="0"/>
              </a:rPr>
              <a:t>Where a matter (referred to in paragraph 8 above</a:t>
            </a:r>
            <a:r>
              <a:rPr lang="en-GB" sz="1200" i="1" u="none" strike="noStrike" dirty="0">
                <a:effectLst/>
                <a:uFill>
                  <a:solidFill>
                    <a:srgbClr val="000000"/>
                  </a:solidFill>
                </a:uFill>
                <a:ea typeface="Arial" panose="020B0604020202020204" pitchFamily="34" charset="0"/>
                <a:cs typeface="Arial" panose="020B0604020202020204" pitchFamily="34" charset="0"/>
              </a:rPr>
              <a:t>)</a:t>
            </a:r>
            <a:r>
              <a:rPr lang="en-GB" sz="1200" b="1" i="1" u="none" strike="noStrike" dirty="0">
                <a:effectLst/>
                <a:uFill>
                  <a:solidFill>
                    <a:srgbClr val="000000"/>
                  </a:solidFill>
                </a:uFill>
                <a:ea typeface="Arial" panose="020B0604020202020204" pitchFamily="34" charset="0"/>
                <a:cs typeface="Arial" panose="020B0604020202020204" pitchFamily="34" charset="0"/>
              </a:rPr>
              <a:t> affects</a:t>
            </a:r>
            <a:r>
              <a:rPr lang="en-GB" sz="1200" i="1" u="none" strike="noStrike" dirty="0">
                <a:effectLst/>
                <a:uFill>
                  <a:solidFill>
                    <a:srgbClr val="000000"/>
                  </a:solidFill>
                </a:uFill>
                <a:ea typeface="Arial" panose="020B0604020202020204" pitchFamily="34" charset="0"/>
                <a:cs typeface="Arial" panose="020B0604020202020204" pitchFamily="34" charset="0"/>
              </a:rPr>
              <a:t> </a:t>
            </a:r>
            <a:r>
              <a:rPr lang="en-GB" sz="1200" u="none" strike="noStrike" dirty="0">
                <a:effectLst/>
                <a:uFill>
                  <a:solidFill>
                    <a:srgbClr val="000000"/>
                  </a:solidFill>
                </a:uFill>
                <a:ea typeface="Arial" panose="020B0604020202020204" pitchFamily="34" charset="0"/>
                <a:cs typeface="Arial" panose="020B0604020202020204" pitchFamily="34" charset="0"/>
              </a:rPr>
              <a:t>the financial interest or well-being: </a:t>
            </a:r>
          </a:p>
          <a:p>
            <a:pPr marL="742950" lvl="1" indent="-285750" fontAlgn="base">
              <a:lnSpc>
                <a:spcPct val="110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to a greater extent than it affects the financial interests of the majority of inhabitants of the ward affected by the decision and; </a:t>
            </a:r>
          </a:p>
          <a:p>
            <a:pPr marL="742950" lvl="1" indent="-285750" fontAlgn="base">
              <a:lnSpc>
                <a:spcPct val="110000"/>
              </a:lnSpc>
              <a:buClr>
                <a:srgbClr val="000000"/>
              </a:buClr>
              <a:buSzPts val="1200"/>
              <a:buFont typeface="+mj-lt"/>
              <a:buAutoNum type="alphaLcPeriod"/>
            </a:pPr>
            <a:r>
              <a:rPr lang="en-GB" sz="1200" u="none" strike="noStrike" dirty="0">
                <a:effectLst/>
                <a:uFill>
                  <a:solidFill>
                    <a:srgbClr val="000000"/>
                  </a:solidFill>
                </a:uFill>
                <a:ea typeface="Arial" panose="020B0604020202020204" pitchFamily="34" charset="0"/>
                <a:cs typeface="Arial" panose="020B0604020202020204" pitchFamily="34" charset="0"/>
              </a:rPr>
              <a:t>a reasonable member of the public knowing all the facts would believe that it would affect your view of the wider public interest </a:t>
            </a:r>
            <a:endParaRPr lang="en-GB" sz="1200" dirty="0">
              <a:uFill>
                <a:solidFill>
                  <a:srgbClr val="000000"/>
                </a:solidFill>
              </a:uFill>
              <a:ea typeface="Arial" panose="020B0604020202020204" pitchFamily="34" charset="0"/>
              <a:cs typeface="Arial" panose="020B0604020202020204" pitchFamily="34" charset="0"/>
            </a:endParaRPr>
          </a:p>
          <a:p>
            <a:pPr marL="114300" indent="0" fontAlgn="base">
              <a:lnSpc>
                <a:spcPct val="110000"/>
              </a:lnSpc>
              <a:buClr>
                <a:srgbClr val="000000"/>
              </a:buClr>
              <a:buSzPts val="1200"/>
              <a:buNone/>
            </a:pPr>
            <a:r>
              <a:rPr lang="en-GB" sz="1500" u="none" strike="noStrike" dirty="0">
                <a:effectLst/>
                <a:uFill>
                  <a:solidFill>
                    <a:srgbClr val="000000"/>
                  </a:solidFill>
                </a:uFill>
                <a:ea typeface="Arial" panose="020B0604020202020204" pitchFamily="34" charset="0"/>
                <a:cs typeface="Arial" panose="020B0604020202020204" pitchFamily="34" charset="0"/>
              </a:rPr>
              <a:t>If it is a ‘sensitive interest’, you do not have to disclose the nature of the interest, just that you have an interest.</a:t>
            </a:r>
          </a:p>
        </p:txBody>
      </p:sp>
    </p:spTree>
    <p:extLst>
      <p:ext uri="{BB962C8B-B14F-4D97-AF65-F5344CB8AC3E}">
        <p14:creationId xmlns:p14="http://schemas.microsoft.com/office/powerpoint/2010/main" val="3345640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C6835-F707-C1E9-DEED-B057875DE000}"/>
              </a:ext>
            </a:extLst>
          </p:cNvPr>
          <p:cNvSpPr>
            <a:spLocks noGrp="1"/>
          </p:cNvSpPr>
          <p:nvPr>
            <p:ph type="title"/>
          </p:nvPr>
        </p:nvSpPr>
        <p:spPr/>
        <p:txBody>
          <a:bodyPr/>
          <a:lstStyle/>
          <a:p>
            <a:r>
              <a:rPr lang="en-GB" dirty="0"/>
              <a:t>26/27-50. Dispensation Requests </a:t>
            </a:r>
          </a:p>
        </p:txBody>
      </p:sp>
      <p:sp>
        <p:nvSpPr>
          <p:cNvPr id="3" name="Content Placeholder 2">
            <a:extLst>
              <a:ext uri="{FF2B5EF4-FFF2-40B4-BE49-F238E27FC236}">
                <a16:creationId xmlns:a16="http://schemas.microsoft.com/office/drawing/2014/main" id="{38C59D4A-FF56-F19E-664F-9D95ECD80BF8}"/>
              </a:ext>
            </a:extLst>
          </p:cNvPr>
          <p:cNvSpPr>
            <a:spLocks noGrp="1"/>
          </p:cNvSpPr>
          <p:nvPr>
            <p:ph idx="1"/>
          </p:nvPr>
        </p:nvSpPr>
        <p:spPr/>
        <p:txBody>
          <a:bodyPr/>
          <a:lstStyle/>
          <a:p>
            <a:r>
              <a:rPr lang="en-GB" dirty="0"/>
              <a:t>None received</a:t>
            </a:r>
          </a:p>
        </p:txBody>
      </p:sp>
    </p:spTree>
    <p:extLst>
      <p:ext uri="{BB962C8B-B14F-4D97-AF65-F5344CB8AC3E}">
        <p14:creationId xmlns:p14="http://schemas.microsoft.com/office/powerpoint/2010/main" val="1278038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5151E-C746-92F2-90A4-6458989F0745}"/>
              </a:ext>
            </a:extLst>
          </p:cNvPr>
          <p:cNvSpPr>
            <a:spLocks noGrp="1"/>
          </p:cNvSpPr>
          <p:nvPr>
            <p:ph type="title"/>
          </p:nvPr>
        </p:nvSpPr>
        <p:spPr/>
        <p:txBody>
          <a:bodyPr/>
          <a:lstStyle/>
          <a:p>
            <a:r>
              <a:rPr lang="en-GB" dirty="0"/>
              <a:t>26/27-51. Minutes</a:t>
            </a:r>
          </a:p>
        </p:txBody>
      </p:sp>
      <p:sp>
        <p:nvSpPr>
          <p:cNvPr id="3" name="Content Placeholder 2">
            <a:extLst>
              <a:ext uri="{FF2B5EF4-FFF2-40B4-BE49-F238E27FC236}">
                <a16:creationId xmlns:a16="http://schemas.microsoft.com/office/drawing/2014/main" id="{AC024098-AE86-FC6D-4B46-E004438D9412}"/>
              </a:ext>
            </a:extLst>
          </p:cNvPr>
          <p:cNvSpPr>
            <a:spLocks noGrp="1"/>
          </p:cNvSpPr>
          <p:nvPr>
            <p:ph idx="1"/>
          </p:nvPr>
        </p:nvSpPr>
        <p:spPr/>
        <p:txBody>
          <a:bodyPr/>
          <a:lstStyle/>
          <a:p>
            <a:pPr marL="0" indent="0">
              <a:buNone/>
            </a:pPr>
            <a:r>
              <a:rPr lang="en-GB" dirty="0"/>
              <a:t>Please see separate file in Dropbox / on website:</a:t>
            </a:r>
          </a:p>
          <a:p>
            <a:pPr marL="0" indent="0">
              <a:buNone/>
            </a:pPr>
            <a:r>
              <a:rPr lang="en-US" dirty="0"/>
              <a:t>26-27-51. Minutes - </a:t>
            </a:r>
            <a:r>
              <a:rPr lang="en-US" i="1" dirty="0"/>
              <a:t>Draft</a:t>
            </a:r>
            <a:r>
              <a:rPr lang="en-US" dirty="0"/>
              <a:t> Full Council Meeting, 11</a:t>
            </a:r>
            <a:r>
              <a:rPr lang="en-US" baseline="30000" dirty="0"/>
              <a:t>th</a:t>
            </a:r>
            <a:r>
              <a:rPr lang="en-US" dirty="0"/>
              <a:t>  May 2026.</a:t>
            </a:r>
          </a:p>
          <a:p>
            <a:pPr marL="0" indent="0">
              <a:buNone/>
            </a:pPr>
            <a:endParaRPr lang="en-US" dirty="0"/>
          </a:p>
        </p:txBody>
      </p:sp>
    </p:spTree>
    <p:extLst>
      <p:ext uri="{BB962C8B-B14F-4D97-AF65-F5344CB8AC3E}">
        <p14:creationId xmlns:p14="http://schemas.microsoft.com/office/powerpoint/2010/main" val="2455475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1CD3C-532A-76CF-4D40-2D56FEF8D96F}"/>
              </a:ext>
            </a:extLst>
          </p:cNvPr>
          <p:cNvSpPr>
            <a:spLocks noGrp="1"/>
          </p:cNvSpPr>
          <p:nvPr>
            <p:ph type="title"/>
          </p:nvPr>
        </p:nvSpPr>
        <p:spPr>
          <a:xfrm>
            <a:off x="471488" y="486837"/>
            <a:ext cx="5915025" cy="622635"/>
          </a:xfrm>
        </p:spPr>
        <p:txBody>
          <a:bodyPr/>
          <a:lstStyle/>
          <a:p>
            <a:r>
              <a:rPr lang="en-GB" dirty="0"/>
              <a:t>26/27-52. Clerk’s Report</a:t>
            </a:r>
          </a:p>
        </p:txBody>
      </p:sp>
      <p:sp>
        <p:nvSpPr>
          <p:cNvPr id="3" name="Content Placeholder 2">
            <a:extLst>
              <a:ext uri="{FF2B5EF4-FFF2-40B4-BE49-F238E27FC236}">
                <a16:creationId xmlns:a16="http://schemas.microsoft.com/office/drawing/2014/main" id="{DE531E22-302F-26C6-76B2-145507F7B0FB}"/>
              </a:ext>
            </a:extLst>
          </p:cNvPr>
          <p:cNvSpPr>
            <a:spLocks noGrp="1"/>
          </p:cNvSpPr>
          <p:nvPr>
            <p:ph idx="1"/>
          </p:nvPr>
        </p:nvSpPr>
        <p:spPr>
          <a:xfrm>
            <a:off x="471488" y="1024128"/>
            <a:ext cx="5915025" cy="8119872"/>
          </a:xfrm>
        </p:spPr>
        <p:txBody>
          <a:bodyPr>
            <a:normAutofit lnSpcReduction="10000"/>
          </a:bodyPr>
          <a:lstStyle/>
          <a:p>
            <a:pPr marL="0" indent="0">
              <a:lnSpc>
                <a:spcPct val="110000"/>
              </a:lnSpc>
              <a:buNone/>
            </a:pPr>
            <a:r>
              <a:rPr lang="en-GB" dirty="0" err="1"/>
              <a:t>Lattenbury</a:t>
            </a:r>
            <a:r>
              <a:rPr lang="en-GB" dirty="0"/>
              <a:t> Services are willing to help with extracting the fallen tree across The Ware; expense to be borne by householders. Householder put in touch with </a:t>
            </a:r>
            <a:r>
              <a:rPr lang="en-GB" dirty="0" err="1"/>
              <a:t>Lattenbury</a:t>
            </a:r>
            <a:r>
              <a:rPr lang="en-GB" dirty="0"/>
              <a:t> Ss.</a:t>
            </a:r>
          </a:p>
          <a:p>
            <a:pPr marL="0" indent="0">
              <a:lnSpc>
                <a:spcPct val="110000"/>
              </a:lnSpc>
              <a:buNone/>
            </a:pPr>
            <a:r>
              <a:rPr lang="en-GB" dirty="0"/>
              <a:t>Confirmed implementing the post and rope fencing and associated arrangements in respect of the Major Oak.</a:t>
            </a:r>
          </a:p>
          <a:p>
            <a:pPr marL="0" indent="0">
              <a:lnSpc>
                <a:spcPct val="110000"/>
              </a:lnSpc>
              <a:buNone/>
            </a:pPr>
            <a:r>
              <a:rPr lang="en-GB" dirty="0"/>
              <a:t>Contacted the Common Rights Holders (via KD) regarding the need for a cage/compound and fencing along the east end for the churchyard walls project; also, the PCC in respect of the possible need to change the location for the ‘Teddy Bears Picnic’ event as part of Feast Week.</a:t>
            </a:r>
          </a:p>
          <a:p>
            <a:pPr marL="0" indent="0">
              <a:lnSpc>
                <a:spcPct val="110000"/>
              </a:lnSpc>
              <a:buNone/>
            </a:pPr>
            <a:r>
              <a:rPr lang="en-GB" dirty="0"/>
              <a:t>Took counsel with the Clerk to Hilton TT about HPC nominees as trustees: terms are for 4 years offset by 2 years with the next renewal is in 2027. Note: Rachel Lawton and Malcolm remain as trustees - Rachel’s term continuing until 2027 and Malcolm’s until 2029.</a:t>
            </a:r>
          </a:p>
          <a:p>
            <a:pPr marL="0" indent="0">
              <a:lnSpc>
                <a:spcPct val="110000"/>
              </a:lnSpc>
              <a:buNone/>
            </a:pPr>
            <a:r>
              <a:rPr lang="en-GB" dirty="0"/>
              <a:t>Called at Oak Tree Farm: parishioners happy for HPC to continue mowing frontage so will take the matter into related discussions with Maintenance Contractor.</a:t>
            </a:r>
          </a:p>
          <a:p>
            <a:pPr marL="0" indent="0">
              <a:lnSpc>
                <a:spcPct val="110000"/>
              </a:lnSpc>
              <a:buNone/>
            </a:pPr>
            <a:endParaRPr lang="en-GB" i="1" dirty="0"/>
          </a:p>
        </p:txBody>
      </p:sp>
      <p:sp>
        <p:nvSpPr>
          <p:cNvPr id="4" name="Rectangle 1">
            <a:extLst>
              <a:ext uri="{FF2B5EF4-FFF2-40B4-BE49-F238E27FC236}">
                <a16:creationId xmlns:a16="http://schemas.microsoft.com/office/drawing/2014/main" id="{879658F4-A358-4E77-A6B0-9A3B7DBA2208}"/>
              </a:ext>
            </a:extLst>
          </p:cNvPr>
          <p:cNvSpPr>
            <a:spLocks noChangeArrowheads="1"/>
          </p:cNvSpPr>
          <p:nvPr/>
        </p:nvSpPr>
        <p:spPr bwMode="auto">
          <a:xfrm>
            <a:off x="0" y="-138499"/>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212121"/>
                </a:solidFill>
                <a:effectLst/>
                <a:latin typeface="Aptos" panose="020B00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93697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E6D3F-A145-9465-73CF-EEA980BD61F9}"/>
              </a:ext>
            </a:extLst>
          </p:cNvPr>
          <p:cNvSpPr>
            <a:spLocks noGrp="1"/>
          </p:cNvSpPr>
          <p:nvPr>
            <p:ph type="title"/>
          </p:nvPr>
        </p:nvSpPr>
        <p:spPr/>
        <p:txBody>
          <a:bodyPr/>
          <a:lstStyle/>
          <a:p>
            <a:r>
              <a:rPr lang="en-GB" dirty="0"/>
              <a:t>26/27-53. Delegated Decisions</a:t>
            </a:r>
          </a:p>
        </p:txBody>
      </p:sp>
      <p:sp>
        <p:nvSpPr>
          <p:cNvPr id="5" name="Content Placeholder 4">
            <a:extLst>
              <a:ext uri="{FF2B5EF4-FFF2-40B4-BE49-F238E27FC236}">
                <a16:creationId xmlns:a16="http://schemas.microsoft.com/office/drawing/2014/main" id="{37F95F72-2156-5D70-A706-96A7214E88DA}"/>
              </a:ext>
            </a:extLst>
          </p:cNvPr>
          <p:cNvSpPr>
            <a:spLocks noGrp="1"/>
          </p:cNvSpPr>
          <p:nvPr>
            <p:ph idx="1"/>
          </p:nvPr>
        </p:nvSpPr>
        <p:spPr/>
        <p:txBody>
          <a:bodyPr/>
          <a:lstStyle/>
          <a:p>
            <a:pPr>
              <a:buFont typeface="Wingdings" panose="05000000000000000000" pitchFamily="2" charset="2"/>
              <a:buChar char="Ø"/>
            </a:pPr>
            <a:endParaRPr lang="en-GB" dirty="0"/>
          </a:p>
          <a:p>
            <a:pPr>
              <a:buFont typeface="Wingdings" panose="05000000000000000000" pitchFamily="2" charset="2"/>
              <a:buChar char="Ø"/>
            </a:pPr>
            <a:endParaRPr lang="en-GB" dirty="0"/>
          </a:p>
        </p:txBody>
      </p:sp>
    </p:spTree>
    <p:extLst>
      <p:ext uri="{BB962C8B-B14F-4D97-AF65-F5344CB8AC3E}">
        <p14:creationId xmlns:p14="http://schemas.microsoft.com/office/powerpoint/2010/main" val="3264326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E2760-2614-BBC7-231A-7970D5E90466}"/>
              </a:ext>
            </a:extLst>
          </p:cNvPr>
          <p:cNvSpPr>
            <a:spLocks noGrp="1"/>
          </p:cNvSpPr>
          <p:nvPr>
            <p:ph type="title"/>
          </p:nvPr>
        </p:nvSpPr>
        <p:spPr/>
        <p:txBody>
          <a:bodyPr/>
          <a:lstStyle/>
          <a:p>
            <a:r>
              <a:rPr lang="en-GB" dirty="0"/>
              <a:t>26/27-54. Green Open Spaces</a:t>
            </a:r>
          </a:p>
        </p:txBody>
      </p:sp>
      <p:sp>
        <p:nvSpPr>
          <p:cNvPr id="3" name="Content Placeholder 2">
            <a:extLst>
              <a:ext uri="{FF2B5EF4-FFF2-40B4-BE49-F238E27FC236}">
                <a16:creationId xmlns:a16="http://schemas.microsoft.com/office/drawing/2014/main" id="{5405F493-EE4A-954F-0E6F-156095417BE4}"/>
              </a:ext>
            </a:extLst>
          </p:cNvPr>
          <p:cNvSpPr>
            <a:spLocks noGrp="1"/>
          </p:cNvSpPr>
          <p:nvPr>
            <p:ph idx="1"/>
          </p:nvPr>
        </p:nvSpPr>
        <p:spPr/>
        <p:txBody>
          <a:bodyPr>
            <a:normAutofit/>
          </a:bodyPr>
          <a:lstStyle/>
          <a:p>
            <a:r>
              <a:rPr lang="en-GB" dirty="0"/>
              <a:t>Walk-abouts planned with the Maintenance Contractor and separately the Maintenance Person; to clarify boundaries and details they are asking about.</a:t>
            </a:r>
          </a:p>
          <a:p>
            <a:endParaRPr lang="en-GB" dirty="0"/>
          </a:p>
          <a:p>
            <a:r>
              <a:rPr lang="en-GB" dirty="0"/>
              <a:t>Request from parishioner responded to, to clear extensive bramble on ground in the care of HPC around the pond opposite the Village Hall, so that mowing can be accommodated. Photos of ‘as-is’ in Dropbox/in Supp Docs on website. Parishioners have cleared some to stop penetration of property and willing to offer some maintenance support to the area in future.</a:t>
            </a:r>
          </a:p>
        </p:txBody>
      </p:sp>
    </p:spTree>
    <p:extLst>
      <p:ext uri="{BB962C8B-B14F-4D97-AF65-F5344CB8AC3E}">
        <p14:creationId xmlns:p14="http://schemas.microsoft.com/office/powerpoint/2010/main" val="1811352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D0344-67C2-2FEB-FFE8-9F3B7927AEC6}"/>
              </a:ext>
            </a:extLst>
          </p:cNvPr>
          <p:cNvSpPr>
            <a:spLocks noGrp="1"/>
          </p:cNvSpPr>
          <p:nvPr>
            <p:ph type="title"/>
          </p:nvPr>
        </p:nvSpPr>
        <p:spPr/>
        <p:txBody>
          <a:bodyPr/>
          <a:lstStyle/>
          <a:p>
            <a:r>
              <a:rPr lang="en-GB" dirty="0"/>
              <a:t>26/27-55. Co-options</a:t>
            </a:r>
          </a:p>
        </p:txBody>
      </p:sp>
      <p:sp>
        <p:nvSpPr>
          <p:cNvPr id="3" name="Content Placeholder 2">
            <a:extLst>
              <a:ext uri="{FF2B5EF4-FFF2-40B4-BE49-F238E27FC236}">
                <a16:creationId xmlns:a16="http://schemas.microsoft.com/office/drawing/2014/main" id="{6701F9A8-04EB-5FFE-4643-210C5418F0A9}"/>
              </a:ext>
            </a:extLst>
          </p:cNvPr>
          <p:cNvSpPr>
            <a:spLocks noGrp="1"/>
          </p:cNvSpPr>
          <p:nvPr>
            <p:ph idx="1"/>
          </p:nvPr>
        </p:nvSpPr>
        <p:spPr/>
        <p:txBody>
          <a:bodyPr/>
          <a:lstStyle/>
          <a:p>
            <a:r>
              <a:rPr lang="en-GB" dirty="0"/>
              <a:t>HPC has 2 normal vacancies to be filled. This has been posted on the HPC </a:t>
            </a:r>
            <a:r>
              <a:rPr lang="en-GB" dirty="0" err="1"/>
              <a:t>FaceBook</a:t>
            </a:r>
            <a:r>
              <a:rPr lang="en-GB" dirty="0"/>
              <a:t> page; one </a:t>
            </a:r>
            <a:r>
              <a:rPr lang="en-GB" dirty="0" err="1"/>
              <a:t>decaration</a:t>
            </a:r>
            <a:r>
              <a:rPr lang="en-GB" dirty="0"/>
              <a:t> of interest, by email, and another verbally have been made.</a:t>
            </a:r>
          </a:p>
          <a:p>
            <a:r>
              <a:rPr lang="en-GB" dirty="0"/>
              <a:t>The policy, reviewed and adopted at the May meeting, is shown on the website in </a:t>
            </a:r>
            <a:r>
              <a:rPr lang="en-GB" dirty="0" err="1"/>
              <a:t>Supp.Docs</a:t>
            </a:r>
            <a:r>
              <a:rPr lang="en-GB" dirty="0"/>
              <a:t>/Dropbox.</a:t>
            </a:r>
          </a:p>
        </p:txBody>
      </p:sp>
    </p:spTree>
    <p:extLst>
      <p:ext uri="{BB962C8B-B14F-4D97-AF65-F5344CB8AC3E}">
        <p14:creationId xmlns:p14="http://schemas.microsoft.com/office/powerpoint/2010/main" val="39928381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12767</TotalTime>
  <Words>1475</Words>
  <Application>Microsoft Office PowerPoint</Application>
  <PresentationFormat>On-screen Show (4:3)</PresentationFormat>
  <Paragraphs>75</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Aptos</vt:lpstr>
      <vt:lpstr>Arial</vt:lpstr>
      <vt:lpstr>Calibri</vt:lpstr>
      <vt:lpstr>Calibri Light</vt:lpstr>
      <vt:lpstr>Wingdings</vt:lpstr>
      <vt:lpstr>Office Theme</vt:lpstr>
      <vt:lpstr>Hilton Parish Council Supporting Documents</vt:lpstr>
      <vt:lpstr>26/27-48. Apologies</vt:lpstr>
      <vt:lpstr>26/27-49. Declarations of Interest</vt:lpstr>
      <vt:lpstr>26/27-50. Dispensation Requests </vt:lpstr>
      <vt:lpstr>26/27-51. Minutes</vt:lpstr>
      <vt:lpstr>26/27-52. Clerk’s Report</vt:lpstr>
      <vt:lpstr>26/27-53. Delegated Decisions</vt:lpstr>
      <vt:lpstr>26/27-54. Green Open Spaces</vt:lpstr>
      <vt:lpstr>26/27-55. Co-options</vt:lpstr>
      <vt:lpstr>26/27-56. Code of Conduct</vt:lpstr>
      <vt:lpstr>26/27-58. Insurance</vt:lpstr>
      <vt:lpstr>26/27-60. Quotation to flail a track along the side of The Wilderness</vt:lpstr>
      <vt:lpstr>26/27-61. CAPALC Courses in June</vt:lpstr>
      <vt:lpstr>26/27-62. Clerk Training</vt:lpstr>
      <vt:lpstr>26/27-64. Unity Bank monthly service charge</vt:lpstr>
      <vt:lpstr>26/27-65. Financial Reports</vt:lpstr>
      <vt:lpstr>26/27-69. Meeting between members of the GOSsMWg and the Maintenance Person</vt:lpstr>
      <vt:lpstr>26/27-70. Update on exchanges about the bequest to HPC</vt:lpstr>
      <vt:lpstr>26/27-71. New guidelines on Declarations of Members’ Interests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Hilton Parish Council Supporting Documents</dc:title>
  <dc:creator>Nicola Webster</dc:creator>
  <cp:lastModifiedBy>Nicola Webster</cp:lastModifiedBy>
  <cp:revision>226</cp:revision>
  <cp:lastPrinted>2026-02-25T11:01:02Z</cp:lastPrinted>
  <dcterms:created xsi:type="dcterms:W3CDTF">2022-11-30T12:22:10Z</dcterms:created>
  <dcterms:modified xsi:type="dcterms:W3CDTF">2026-05-27T10:22:14Z</dcterms:modified>
</cp:coreProperties>
</file>